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940660" cy="610820"/>
          </a:xfrm>
          <a:effectLst>
            <a:outerShdw blurRad="50800" dist="38100" dir="2700000" algn="tl" rotWithShape="0">
              <a:prstClr val="black">
                <a:alpha val="71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94066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effectLst>
            <a:outerShdw blurRad="50800" dist="38100" dir="2700000" algn="tl" rotWithShape="0">
              <a:prstClr val="black">
                <a:alpha val="56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12303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8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077200" cy="1676400"/>
          </a:xfrm>
        </p:spPr>
        <p:txBody>
          <a:bodyPr>
            <a:normAutofit/>
          </a:bodyPr>
          <a:lstStyle/>
          <a:p>
            <a:r>
              <a:rPr lang="lt-LT" dirty="0" smtClean="0"/>
              <a:t>Reflektyvus muzikos mokymas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Telšiai, 2015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42672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Vaiva Diržinauskytė,</a:t>
            </a:r>
          </a:p>
          <a:p>
            <a:pPr algn="r"/>
            <a:r>
              <a:rPr lang="lt-LT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Klaipėdos universitetas</a:t>
            </a:r>
            <a:endParaRPr lang="en-US" sz="20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Svarbiausi klausimai: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123035"/>
          </a:xfrm>
        </p:spPr>
        <p:txBody>
          <a:bodyPr/>
          <a:lstStyle/>
          <a:p>
            <a:r>
              <a:rPr lang="lt-LT" dirty="0" smtClean="0"/>
              <a:t>Kas yra reflektyvus muzikos mokymas? </a:t>
            </a:r>
            <a:endParaRPr lang="lt-LT" dirty="0" smtClean="0"/>
          </a:p>
          <a:p>
            <a:r>
              <a:rPr lang="lt-LT" dirty="0" smtClean="0"/>
              <a:t>Kokios </a:t>
            </a:r>
            <a:r>
              <a:rPr lang="lt-LT" dirty="0" smtClean="0"/>
              <a:t>refleksijos reikia mokytojui, norinčiam gerinti savo mokymą? </a:t>
            </a:r>
            <a:endParaRPr lang="lt-LT" dirty="0" smtClean="0"/>
          </a:p>
          <a:p>
            <a:r>
              <a:rPr lang="lt-LT" dirty="0" smtClean="0"/>
              <a:t>Kaip </a:t>
            </a:r>
            <a:r>
              <a:rPr lang="lt-LT" dirty="0" smtClean="0"/>
              <a:t>mes pereisime nuo mokymo prie mokymosi? </a:t>
            </a:r>
            <a:endParaRPr lang="lt-LT" dirty="0" smtClean="0"/>
          </a:p>
          <a:p>
            <a:r>
              <a:rPr lang="lt-LT" dirty="0" smtClean="0"/>
              <a:t>Kuo </a:t>
            </a:r>
            <a:r>
              <a:rPr lang="lt-LT" dirty="0" smtClean="0"/>
              <a:t>svarbus yra muzikinis patyrimas šiame perėjimo procese?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Muzika kaip aktyvus procesas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Muzikos mokymas nėra tik žinių apie muziką perteikimas, tai - aktyvus muzikinių garsų sąveikos procesas. </a:t>
            </a:r>
            <a:endParaRPr lang="lt-LT" dirty="0" smtClean="0"/>
          </a:p>
          <a:p>
            <a:r>
              <a:rPr lang="lt-LT" dirty="0" smtClean="0"/>
              <a:t>Muzika </a:t>
            </a:r>
            <a:r>
              <a:rPr lang="lt-LT" dirty="0" smtClean="0"/>
              <a:t>šiuo atveju </a:t>
            </a:r>
            <a:r>
              <a:rPr lang="lt-LT" dirty="0" smtClean="0"/>
              <a:t>suprantamas kaip </a:t>
            </a:r>
            <a:r>
              <a:rPr lang="lt-LT" dirty="0" smtClean="0"/>
              <a:t>garsų vartojimo menas, kintantis, aktyvus muzikinis procesas. </a:t>
            </a:r>
            <a:endParaRPr lang="lt-LT" dirty="0" smtClean="0"/>
          </a:p>
          <a:p>
            <a:r>
              <a:rPr lang="lt-LT" dirty="0" smtClean="0"/>
              <a:t>Jis </a:t>
            </a:r>
            <a:r>
              <a:rPr lang="lt-LT" dirty="0" smtClean="0"/>
              <a:t>siejamas ne tik su muzikos atlikimu, bet ir su muzikos </a:t>
            </a:r>
            <a:r>
              <a:rPr lang="lt-LT" dirty="0" smtClean="0"/>
              <a:t>klausymu.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Sąmoningas muzikos apdorojimas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4123035"/>
          </a:xfrm>
        </p:spPr>
        <p:txBody>
          <a:bodyPr/>
          <a:lstStyle/>
          <a:p>
            <a:r>
              <a:rPr lang="lt-LT" dirty="0" smtClean="0"/>
              <a:t>Mokiniai </a:t>
            </a:r>
            <a:r>
              <a:rPr lang="lt-LT" dirty="0" smtClean="0"/>
              <a:t>galėtų </a:t>
            </a:r>
            <a:r>
              <a:rPr lang="lt-LT" dirty="0" smtClean="0"/>
              <a:t>būti laikomi „muzikos vartotojais“, bet reflektyvus mokytojas turėtų padėti pasiekti kitą, „besimokančiojo </a:t>
            </a:r>
            <a:r>
              <a:rPr lang="lt-LT" dirty="0" smtClean="0"/>
              <a:t>muzikos</a:t>
            </a:r>
            <a:r>
              <a:rPr lang="lt-LT" dirty="0" smtClean="0"/>
              <a:t>“ lygį</a:t>
            </a:r>
            <a:r>
              <a:rPr lang="lt-LT" dirty="0" smtClean="0"/>
              <a:t>.</a:t>
            </a:r>
          </a:p>
          <a:p>
            <a:endParaRPr lang="lt-LT" dirty="0" smtClean="0"/>
          </a:p>
          <a:p>
            <a:r>
              <a:rPr lang="lt-LT" dirty="0" smtClean="0"/>
              <a:t>Pagrindinis </a:t>
            </a:r>
            <a:r>
              <a:rPr lang="lt-LT" dirty="0" smtClean="0"/>
              <a:t>tikslas yra padidinti, sustiprinti muzikinio patyrimo pilnumą ir turtingumą, kuris yra įvairių muzikos mokymo būdų pradžios ir pabaigos taškas.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Muzikinis patyrimas (patirtis)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4123035"/>
          </a:xfrm>
        </p:spPr>
        <p:txBody>
          <a:bodyPr/>
          <a:lstStyle/>
          <a:p>
            <a:r>
              <a:rPr lang="lt-LT" dirty="0" smtClean="0"/>
              <a:t>Muzikinis patyrimas yra daugialypis. </a:t>
            </a:r>
            <a:endParaRPr lang="lt-LT" dirty="0" smtClean="0"/>
          </a:p>
          <a:p>
            <a:r>
              <a:rPr lang="lt-LT" dirty="0" smtClean="0"/>
              <a:t>Jis </a:t>
            </a:r>
            <a:r>
              <a:rPr lang="lt-LT" dirty="0" smtClean="0"/>
              <a:t>apima nuo žemiausios pakopos reakcijų į garsus iki sudėtingų, apmąstytų reakcijų, kurios reikalauja aukščiausio lygio protinio mąstymo</a:t>
            </a:r>
            <a:r>
              <a:rPr lang="lt-LT" dirty="0" smtClean="0"/>
              <a:t>.</a:t>
            </a:r>
          </a:p>
          <a:p>
            <a:r>
              <a:rPr lang="lt-LT" dirty="0" smtClean="0"/>
              <a:t>Muzikos mokytojai turėtų rūpintis vystymosi</a:t>
            </a:r>
            <a:r>
              <a:rPr lang="lt-LT" dirty="0" smtClean="0"/>
              <a:t>, pažinimo </a:t>
            </a:r>
            <a:r>
              <a:rPr lang="lt-LT" dirty="0" smtClean="0"/>
              <a:t>keliu, </a:t>
            </a:r>
            <a:r>
              <a:rPr lang="lt-LT" dirty="0" smtClean="0"/>
              <a:t>kuris </a:t>
            </a:r>
            <a:r>
              <a:rPr lang="lt-LT" dirty="0" smtClean="0"/>
              <a:t>prasideda mokiniams pasiekti </a:t>
            </a:r>
            <a:r>
              <a:rPr lang="lt-LT" dirty="0" smtClean="0"/>
              <a:t>muzikos suvokimo </a:t>
            </a:r>
            <a:r>
              <a:rPr lang="lt-LT" dirty="0" smtClean="0"/>
              <a:t>lygmenį.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Muzikos pažinimo kelias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Besimokančiųjų vystymosi, pažinimo kelias turi dvi direktyvas: </a:t>
            </a:r>
            <a:r>
              <a:rPr lang="lt-LT" i="1" dirty="0" smtClean="0"/>
              <a:t>natūralią </a:t>
            </a:r>
            <a:r>
              <a:rPr lang="lt-LT" dirty="0" smtClean="0"/>
              <a:t>arba </a:t>
            </a:r>
            <a:r>
              <a:rPr lang="lt-LT" i="1" dirty="0" smtClean="0"/>
              <a:t>išmoktą</a:t>
            </a:r>
            <a:r>
              <a:rPr lang="lt-LT" dirty="0" smtClean="0"/>
              <a:t>. </a:t>
            </a:r>
            <a:endParaRPr lang="lt-LT" dirty="0" smtClean="0"/>
          </a:p>
          <a:p>
            <a:r>
              <a:rPr lang="lt-LT" i="1" dirty="0" smtClean="0"/>
              <a:t>Natūralus </a:t>
            </a:r>
            <a:r>
              <a:rPr lang="lt-LT" i="1" dirty="0" smtClean="0"/>
              <a:t>kelias </a:t>
            </a:r>
            <a:r>
              <a:rPr lang="lt-LT" dirty="0" smtClean="0"/>
              <a:t>yra daugiau brendimo ir amžiaus kaitos rezultatas be jokio išorinio faktoriaus įsikišimo į mokinio vystymąsi</a:t>
            </a:r>
            <a:r>
              <a:rPr lang="lt-LT" dirty="0" smtClean="0"/>
              <a:t>;</a:t>
            </a:r>
          </a:p>
          <a:p>
            <a:r>
              <a:rPr lang="lt-LT" i="1" dirty="0" smtClean="0"/>
              <a:t>Išmoktas kelias </a:t>
            </a:r>
            <a:r>
              <a:rPr lang="lt-LT" dirty="0" smtClean="0"/>
              <a:t>yra išorinių veiksnių sustiprintas natūralus vystymasis, kuris skatina mokinius prisitaikyti tam, kad galėtų susidoroti su iškylančiomis problemomis.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Sisteminis muzikos pažinimo būdas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Išryškina </a:t>
            </a:r>
            <a:r>
              <a:rPr lang="lt-LT" dirty="0" smtClean="0"/>
              <a:t>indėlio (input), produkcijos (output) ir protinio apdorojimo (mental processing) sąveiką</a:t>
            </a:r>
            <a:r>
              <a:rPr lang="lt-LT" dirty="0" smtClean="0"/>
              <a:t>.</a:t>
            </a:r>
          </a:p>
          <a:p>
            <a:r>
              <a:rPr lang="lt-LT" dirty="0" smtClean="0"/>
              <a:t>Vadovaujantis indėlio (input) principu, mokytojai turėtų sukurti iššūkius keliančią aplinką </a:t>
            </a:r>
            <a:r>
              <a:rPr lang="lt-LT" dirty="0" smtClean="0"/>
              <a:t>.</a:t>
            </a:r>
          </a:p>
          <a:p>
            <a:r>
              <a:rPr lang="lt-LT" dirty="0" smtClean="0"/>
              <a:t>Vadovaujantis </a:t>
            </a:r>
            <a:r>
              <a:rPr lang="lt-LT" dirty="0" smtClean="0"/>
              <a:t>produkcijos (output) principu, mokiniai turėtų visada susikoncentruoti į muzikos klausymą ir patyrimą, jie turėtų bandyti išoriškai išreikšti savo protinį apdorojimą (mental processing) </a:t>
            </a:r>
            <a:r>
              <a:rPr lang="lt-LT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Muzikinio patyrimo (patirties) svarba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2593545"/>
          </a:xfrm>
        </p:spPr>
        <p:txBody>
          <a:bodyPr/>
          <a:lstStyle/>
          <a:p>
            <a:r>
              <a:rPr lang="lt-LT" dirty="0" smtClean="0"/>
              <a:t>Labai svarbu pabrėžti turtingos ir gausios muzikinės patirties svarbą. </a:t>
            </a:r>
            <a:endParaRPr lang="lt-LT" dirty="0" smtClean="0"/>
          </a:p>
          <a:p>
            <a:r>
              <a:rPr lang="lt-LT" dirty="0" smtClean="0"/>
              <a:t>Mokiniai </a:t>
            </a:r>
            <a:r>
              <a:rPr lang="lt-LT" dirty="0" smtClean="0"/>
              <a:t>turėtų mokytis ne tik suprasti muziką kaip garsų meną, tačiau suprasti kaip ši muzika skamba, mokytis gilesnio muzikos pažinimo.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Klausimai diskusijai: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1. Kaip vyksta refleksyvus mokymas muzikos pamokose bendrojo lavinimo mokyklose?</a:t>
            </a:r>
          </a:p>
          <a:p>
            <a:r>
              <a:rPr lang="lt-LT" dirty="0" smtClean="0"/>
              <a:t>2. Kaip refleksyvus mokymas galėtų “pasitarnauti” mokymo(si) procese?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3007</Template>
  <TotalTime>62</TotalTime>
  <Words>382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3007</vt:lpstr>
      <vt:lpstr>Reflektyvus muzikos mokymas</vt:lpstr>
      <vt:lpstr>Svarbiausi klausimai:</vt:lpstr>
      <vt:lpstr>Muzika kaip aktyvus procesas</vt:lpstr>
      <vt:lpstr>Sąmoningas muzikos apdorojimas</vt:lpstr>
      <vt:lpstr>Muzikinis patyrimas (patirtis)</vt:lpstr>
      <vt:lpstr>Muzikos pažinimo kelias</vt:lpstr>
      <vt:lpstr>Sisteminis muzikos pažinimo būdas</vt:lpstr>
      <vt:lpstr>Muzikinio patyrimo (patirties) svarba</vt:lpstr>
      <vt:lpstr>Klausimai diskusijai: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Vaiva Diržinauskytė</dc:creator>
  <cp:lastModifiedBy>Vaiva Diržinauskytė</cp:lastModifiedBy>
  <cp:revision>9</cp:revision>
  <dcterms:created xsi:type="dcterms:W3CDTF">2006-08-16T00:00:00Z</dcterms:created>
  <dcterms:modified xsi:type="dcterms:W3CDTF">2015-10-08T15:03:59Z</dcterms:modified>
</cp:coreProperties>
</file>