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4" r:id="rId2"/>
    <p:sldId id="296" r:id="rId3"/>
    <p:sldId id="297" r:id="rId4"/>
    <p:sldId id="322" r:id="rId5"/>
    <p:sldId id="299" r:id="rId6"/>
    <p:sldId id="300" r:id="rId7"/>
    <p:sldId id="323" r:id="rId8"/>
    <p:sldId id="324" r:id="rId9"/>
    <p:sldId id="321" r:id="rId10"/>
    <p:sldId id="303" r:id="rId11"/>
    <p:sldId id="337" r:id="rId12"/>
    <p:sldId id="319" r:id="rId13"/>
    <p:sldId id="306" r:id="rId14"/>
    <p:sldId id="307" r:id="rId15"/>
    <p:sldId id="308" r:id="rId16"/>
    <p:sldId id="309" r:id="rId17"/>
    <p:sldId id="332" r:id="rId18"/>
    <p:sldId id="333" r:id="rId19"/>
    <p:sldId id="327" r:id="rId20"/>
    <p:sldId id="310" r:id="rId21"/>
    <p:sldId id="312" r:id="rId22"/>
    <p:sldId id="311" r:id="rId23"/>
    <p:sldId id="314" r:id="rId24"/>
    <p:sldId id="338" r:id="rId25"/>
    <p:sldId id="339" r:id="rId26"/>
    <p:sldId id="329" r:id="rId27"/>
    <p:sldId id="328" r:id="rId28"/>
    <p:sldId id="330" r:id="rId29"/>
    <p:sldId id="331" r:id="rId30"/>
    <p:sldId id="304" r:id="rId31"/>
    <p:sldId id="334" r:id="rId32"/>
    <p:sldId id="335" r:id="rId33"/>
    <p:sldId id="315" r:id="rId34"/>
    <p:sldId id="317" r:id="rId35"/>
    <p:sldId id="316" r:id="rId36"/>
    <p:sldId id="318" r:id="rId37"/>
  </p:sldIdLst>
  <p:sldSz cx="9144000" cy="6858000" type="screen4x3"/>
  <p:notesSz cx="67611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4660"/>
  </p:normalViewPr>
  <p:slideViewPr>
    <p:cSldViewPr snapToGrid="0" snapToObjects="1">
      <p:cViewPr>
        <p:scale>
          <a:sx n="135" d="100"/>
          <a:sy n="135" d="100"/>
        </p:scale>
        <p:origin x="-1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'[Microsoft PowerPoint diagrama]Lapas2'!$A$1:$A$7</c:f>
              <c:strCache>
                <c:ptCount val="7"/>
                <c:pt idx="0">
                  <c:v>Mokslininkai</c:v>
                </c:pt>
                <c:pt idx="1">
                  <c:v>Mokyklų vadovai</c:v>
                </c:pt>
                <c:pt idx="2">
                  <c:v>Mokytojai praktikai</c:v>
                </c:pt>
                <c:pt idx="3">
                  <c:v>Ministerijų, savivaldybių darbuotojai</c:v>
                </c:pt>
                <c:pt idx="4">
                  <c:v>Psichologai</c:v>
                </c:pt>
                <c:pt idx="5">
                  <c:v>Užsienio šalių lektoriai</c:v>
                </c:pt>
                <c:pt idx="6">
                  <c:v>Kiti</c:v>
                </c:pt>
              </c:strCache>
            </c:strRef>
          </c:cat>
          <c:val>
            <c:numRef>
              <c:f>'[Microsoft PowerPoint diagrama]Lapas2'!$B$1:$B$7</c:f>
              <c:numCache>
                <c:formatCode>General</c:formatCode>
                <c:ptCount val="7"/>
                <c:pt idx="0">
                  <c:v>53</c:v>
                </c:pt>
                <c:pt idx="1">
                  <c:v>59</c:v>
                </c:pt>
                <c:pt idx="2">
                  <c:v>192</c:v>
                </c:pt>
                <c:pt idx="3">
                  <c:v>21</c:v>
                </c:pt>
                <c:pt idx="4">
                  <c:v>62</c:v>
                </c:pt>
                <c:pt idx="5">
                  <c:v>3</c:v>
                </c:pt>
                <c:pt idx="6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Lapas5!$A$9:$H$9</c:f>
              <c:strCache>
                <c:ptCount val="8"/>
                <c:pt idx="0">
                  <c:v>Pamoka</c:v>
                </c:pt>
                <c:pt idx="1">
                  <c:v>Kultūra</c:v>
                </c:pt>
                <c:pt idx="2">
                  <c:v>Pedagogika -psichologija</c:v>
                </c:pt>
                <c:pt idx="3">
                  <c:v>Dalyko didaktika</c:v>
                </c:pt>
                <c:pt idx="4">
                  <c:v>Spec. pedagogika</c:v>
                </c:pt>
                <c:pt idx="5">
                  <c:v>Pedagoginis tyrimas</c:v>
                </c:pt>
                <c:pt idx="6">
                  <c:v>Vadyba</c:v>
                </c:pt>
                <c:pt idx="7">
                  <c:v>Kita</c:v>
                </c:pt>
              </c:strCache>
            </c:strRef>
          </c:cat>
          <c:val>
            <c:numRef>
              <c:f>Lapas5!$A$10:$H$10</c:f>
              <c:numCache>
                <c:formatCode>General</c:formatCode>
                <c:ptCount val="8"/>
                <c:pt idx="0">
                  <c:v>43</c:v>
                </c:pt>
                <c:pt idx="1">
                  <c:v>37</c:v>
                </c:pt>
                <c:pt idx="2">
                  <c:v>76</c:v>
                </c:pt>
                <c:pt idx="3">
                  <c:v>71</c:v>
                </c:pt>
                <c:pt idx="4">
                  <c:v>40</c:v>
                </c:pt>
                <c:pt idx="5">
                  <c:v>6</c:v>
                </c:pt>
                <c:pt idx="6">
                  <c:v>45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1C5811-CC83-4044-A9A6-E06B9B5F72D5}" type="datetimeFigureOut">
              <a:rPr lang="lt-LT"/>
              <a:pPr>
                <a:defRPr/>
              </a:pPr>
              <a:t>2016.02.12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E458CF-E354-44E7-886F-AD4B762BCB3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8935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4F5DB4-58DF-48B1-B58E-F1DB029C8DAD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noProof="0" smtClean="0"/>
              <a:t>Click to edit Master text styles</a:t>
            </a:r>
          </a:p>
          <a:p>
            <a:pPr lvl="1"/>
            <a:r>
              <a:rPr lang="lt-LT" noProof="0" smtClean="0"/>
              <a:t>Second level</a:t>
            </a:r>
          </a:p>
          <a:p>
            <a:pPr lvl="2"/>
            <a:r>
              <a:rPr lang="lt-LT" noProof="0" smtClean="0"/>
              <a:t>Third level</a:t>
            </a:r>
          </a:p>
          <a:p>
            <a:pPr lvl="3"/>
            <a:r>
              <a:rPr lang="lt-LT" noProof="0" smtClean="0"/>
              <a:t>Fourth level</a:t>
            </a:r>
          </a:p>
          <a:p>
            <a:pPr lvl="4"/>
            <a:r>
              <a:rPr lang="lt-L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F0E1B0-3E95-4789-B803-0821BA463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82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kaidrės vaizdo vietos rezervavimo ženkla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t-LT" smtClean="0"/>
          </a:p>
        </p:txBody>
      </p:sp>
      <p:sp>
        <p:nvSpPr>
          <p:cNvPr id="35843" name="Skaidrės numerio vietos rezervavimo ženkla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32E865-5F94-4203-A78F-17CF636C71C7}" type="slidenum">
              <a:rPr lang="lt-LT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kaidrės vaizdo vietos rezervavimo ženkla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lt-LT" smtClean="0"/>
              <a:t>Gabūs vaikai ir patalpų naudojimas skiriasi nuo bendro Lietuvos vidurkio.</a:t>
            </a:r>
          </a:p>
        </p:txBody>
      </p:sp>
      <p:sp>
        <p:nvSpPr>
          <p:cNvPr id="37891" name="Skaidrės numerio vietos rezervavimo ženkla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278351-154F-4DD2-8AE7-B75E2F761353}" type="slidenum">
              <a:rPr lang="lt-LT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kaidrės vaizdo vietos rezervavimo ženkla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lt-LT" smtClean="0"/>
              <a:t>Į 9-10 vietas papuolė net 6 rodikliai, todėl visi ir sudėti </a:t>
            </a:r>
            <a:r>
              <a:rPr lang="lt-LT" smtClean="0">
                <a:sym typeface="Wingdings" pitchFamily="2" charset="2"/>
              </a:rPr>
              <a:t> </a:t>
            </a:r>
          </a:p>
          <a:p>
            <a:pPr>
              <a:spcBef>
                <a:spcPct val="0"/>
              </a:spcBef>
            </a:pPr>
            <a:r>
              <a:rPr lang="lt-LT" smtClean="0">
                <a:sym typeface="Wingdings" pitchFamily="2" charset="2"/>
              </a:rPr>
              <a:t>Nuo bendro Lietuvos vidurkio skiriasi pagal kultūros aspektus – vertybes, elgesio normas ir principus, galima būtų įžvelgti ir asmenybės ir socialinę raidą.</a:t>
            </a:r>
            <a:endParaRPr lang="lt-LT" smtClean="0"/>
          </a:p>
        </p:txBody>
      </p:sp>
      <p:sp>
        <p:nvSpPr>
          <p:cNvPr id="39939" name="Skaidrės numerio vietos rezervavimo ženkla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43D117-0B47-4E2F-AC0D-407FD479337C}" type="slidenum">
              <a:rPr lang="lt-LT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032A-CF63-44EB-AC64-D9066154F05F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51A0-E83B-4C31-99E0-E83E7DA71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7B0B-FAF9-43C5-A7A1-192BAF5CEE0C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0FDE-C35C-4F25-8AE7-F2CC70D01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81E4-4CBE-4952-838A-BF72ED0A3614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70C0-B2F2-415E-B927-FAFDA587C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8824-0E9D-46F4-BADA-BB6F5B07FB0E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122F2-ED74-4445-80A5-7458421AD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6348-6747-4CAF-A030-9F2074615DF1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CD22-318B-4A92-AAC0-BBB23A534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A7E5-C3A8-4CBC-A88A-DCA5855715F6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A004-F264-4358-8DC8-5C246127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70A3-C5A5-43F1-AC65-1D9130054EAF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FAA0-DA0B-4E87-9F2D-F94AE78E9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743C-7541-451F-B771-4E179509E471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1C62-6725-4796-8F67-2D31DDA96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E339-4D0F-4C29-9E76-F92A73F60CB2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44FB-E983-47ED-9F7F-5A8B9DDF8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D10C-E219-410E-921C-28E5566C773C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850D-79E4-4329-9348-4EECB57CC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75047-85D8-43FD-8C06-C6EB01634C94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6904-0C59-4873-B85F-7EDB22E6E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2F2105-29FB-4932-9BAA-9A6295AFE03B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5738DE-022E-4CC8-9CA8-FA12876C8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_2003_darbalapis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500063"/>
            <a:ext cx="7893050" cy="3100387"/>
          </a:xfrm>
        </p:spPr>
        <p:txBody>
          <a:bodyPr>
            <a:normAutofit/>
          </a:bodyPr>
          <a:lstStyle/>
          <a:p>
            <a:r>
              <a:rPr lang="lt-LT" sz="4000" b="1" smtClean="0"/>
              <a:t>Pedagogų kvalifikacijos tobulinimo prioritetai ir perspektyvos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lt-LT" sz="4000" b="1" smtClean="0"/>
              <a:t>2016 m</a:t>
            </a:r>
            <a:r>
              <a:rPr lang="en-US" sz="4000" b="1" smtClean="0"/>
              <a:t>.</a:t>
            </a:r>
            <a:r>
              <a:rPr lang="lt-LT" sz="4000" smtClean="0"/>
              <a:t/>
            </a:r>
            <a:br>
              <a:rPr lang="lt-LT" sz="4000" smtClean="0"/>
            </a:br>
            <a:endParaRPr lang="lt-LT" sz="4000" smtClean="0"/>
          </a:p>
        </p:txBody>
      </p:sp>
      <p:pic>
        <p:nvPicPr>
          <p:cNvPr id="1536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900" y="2836863"/>
            <a:ext cx="47085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2015 m. sėkmės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888"/>
            <a:ext cx="4038600" cy="4994275"/>
          </a:xfrm>
        </p:spPr>
        <p:txBody>
          <a:bodyPr>
            <a:normAutofit lnSpcReduction="10000"/>
          </a:bodyPr>
          <a:lstStyle/>
          <a:p>
            <a:r>
              <a:rPr lang="lt-LT" smtClean="0"/>
              <a:t>Metodinių būrelių renginys „Įgyvendintų idėjų mugė“</a:t>
            </a:r>
          </a:p>
          <a:p>
            <a:r>
              <a:rPr lang="lt-LT" smtClean="0"/>
              <a:t>Metodinių būrelių pirmininkų aktyvesnis bendravimas</a:t>
            </a:r>
            <a:r>
              <a:rPr lang="en-US" smtClean="0"/>
              <a:t> </a:t>
            </a:r>
            <a:r>
              <a:rPr lang="lt-LT" smtClean="0"/>
              <a:t>ir bendradarbiavimas </a:t>
            </a:r>
            <a:r>
              <a:rPr lang="en-US" smtClean="0"/>
              <a:t>su PP</a:t>
            </a:r>
            <a:r>
              <a:rPr lang="lt-LT" smtClean="0"/>
              <a:t>ŠC</a:t>
            </a:r>
          </a:p>
          <a:p>
            <a:r>
              <a:rPr lang="lt-LT" smtClean="0"/>
              <a:t>Mokytojų senjorų telkimas </a:t>
            </a:r>
          </a:p>
          <a:p>
            <a:r>
              <a:rPr lang="lt-LT" smtClean="0"/>
              <a:t>Užbaigti visi ES projektai</a:t>
            </a:r>
          </a:p>
          <a:p>
            <a:pPr>
              <a:buFont typeface="Arial" charset="0"/>
              <a:buNone/>
            </a:pPr>
            <a:endParaRPr lang="lt-LT" smtClean="0"/>
          </a:p>
          <a:p>
            <a:pPr algn="ctr">
              <a:buFont typeface="Arial" charset="0"/>
              <a:buNone/>
            </a:pPr>
            <a:endParaRPr lang="lt-LT" smtClean="0"/>
          </a:p>
        </p:txBody>
      </p:sp>
      <p:pic>
        <p:nvPicPr>
          <p:cNvPr id="2150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02263" y="2089150"/>
            <a:ext cx="3284537" cy="4037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2015 </a:t>
            </a:r>
            <a:r>
              <a:rPr lang="lt-LT" dirty="0" err="1" smtClean="0"/>
              <a:t>m</a:t>
            </a:r>
            <a:r>
              <a:rPr lang="lt-LT" dirty="0" smtClean="0"/>
              <a:t>. metodinių būrelių sėkmės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1.</a:t>
            </a:r>
          </a:p>
          <a:p>
            <a:pPr marL="0" indent="0">
              <a:buNone/>
            </a:pPr>
            <a:r>
              <a:rPr lang="lt-LT" dirty="0" smtClean="0"/>
              <a:t>2.</a:t>
            </a:r>
          </a:p>
          <a:p>
            <a:pPr marL="0" indent="0">
              <a:buNone/>
            </a:pPr>
            <a:r>
              <a:rPr lang="lt-LT" dirty="0" smtClean="0"/>
              <a:t>3.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 smtClean="0"/>
          </a:p>
        </p:txBody>
      </p:sp>
      <p:pic>
        <p:nvPicPr>
          <p:cNvPr id="41988" name="Content Placeholder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60525"/>
            <a:ext cx="4038600" cy="438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48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Kontekstas</a:t>
            </a:r>
          </a:p>
        </p:txBody>
      </p:sp>
      <p:pic>
        <p:nvPicPr>
          <p:cNvPr id="23554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1600200"/>
            <a:ext cx="72421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/>
          <a:lstStyle/>
          <a:p>
            <a:r>
              <a:rPr lang="lt-LT" sz="3200" smtClean="0"/>
              <a:t>Duomenys. Testavimo rezultatai 2015 m.</a:t>
            </a:r>
          </a:p>
        </p:txBody>
      </p:sp>
      <p:pic>
        <p:nvPicPr>
          <p:cNvPr id="25602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2288" y="1058863"/>
            <a:ext cx="3495675" cy="1858962"/>
          </a:xfrm>
        </p:spPr>
      </p:pic>
      <p:pic>
        <p:nvPicPr>
          <p:cNvPr id="25603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99025" y="936625"/>
            <a:ext cx="3581400" cy="3232150"/>
          </a:xfrm>
        </p:spPr>
      </p:pic>
      <p:pic>
        <p:nvPicPr>
          <p:cNvPr id="25604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8" y="3198813"/>
            <a:ext cx="47545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800" y="4227513"/>
            <a:ext cx="707707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30250"/>
          </a:xfrm>
        </p:spPr>
        <p:txBody>
          <a:bodyPr/>
          <a:lstStyle/>
          <a:p>
            <a:r>
              <a:rPr lang="lt-LT" sz="3200" smtClean="0"/>
              <a:t>Duomenys. Testavimo rezultatai 2015 m.</a:t>
            </a:r>
          </a:p>
        </p:txBody>
      </p:sp>
      <p:pic>
        <p:nvPicPr>
          <p:cNvPr id="2457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238250"/>
            <a:ext cx="3768725" cy="1893888"/>
          </a:xfrm>
        </p:spPr>
      </p:pic>
      <p:pic>
        <p:nvPicPr>
          <p:cNvPr id="2457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3950" y="1138238"/>
            <a:ext cx="3867150" cy="3324225"/>
          </a:xfrm>
        </p:spPr>
      </p:pic>
      <p:pic>
        <p:nvPicPr>
          <p:cNvPr id="2458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875" y="3481388"/>
            <a:ext cx="47545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Content Placeholder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1425" y="4362450"/>
            <a:ext cx="67913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smtClean="0"/>
              <a:t>Duomenys. Testavimo rezultatai 2015 m.</a:t>
            </a:r>
          </a:p>
        </p:txBody>
      </p:sp>
      <p:pic>
        <p:nvPicPr>
          <p:cNvPr id="26626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6288" y="1852613"/>
            <a:ext cx="3400425" cy="1476375"/>
          </a:xfrm>
        </p:spPr>
      </p:pic>
      <p:pic>
        <p:nvPicPr>
          <p:cNvPr id="26627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4438" y="1463675"/>
            <a:ext cx="3286125" cy="2543175"/>
          </a:xfrm>
        </p:spPr>
      </p:pic>
      <p:pic>
        <p:nvPicPr>
          <p:cNvPr id="2662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588" y="4051300"/>
            <a:ext cx="64389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675" y="428625"/>
            <a:ext cx="8229600" cy="655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sz="4000" dirty="0"/>
              <a:t>Duomenys. Testavimo rezultatai 2015 m</a:t>
            </a:r>
            <a:r>
              <a:rPr lang="lt-LT" dirty="0"/>
              <a:t>.</a:t>
            </a:r>
          </a:p>
        </p:txBody>
      </p:sp>
      <p:pic>
        <p:nvPicPr>
          <p:cNvPr id="27650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5825" y="1708150"/>
            <a:ext cx="3181350" cy="1628775"/>
          </a:xfrm>
        </p:spPr>
      </p:pic>
      <p:pic>
        <p:nvPicPr>
          <p:cNvPr id="27651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68888" y="1176338"/>
            <a:ext cx="3486150" cy="3133725"/>
          </a:xfrm>
        </p:spPr>
      </p:pic>
      <p:pic>
        <p:nvPicPr>
          <p:cNvPr id="2765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638" y="4175125"/>
            <a:ext cx="64008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496"/>
            <a:ext cx="45529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9252"/>
            <a:ext cx="5486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43996"/>
            <a:ext cx="30575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76299"/>
            <a:ext cx="42862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47" y="2361395"/>
            <a:ext cx="2447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03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smtClean="0"/>
              <a:t>Duomenys. Testavimo rezultatai 2015 m.</a:t>
            </a:r>
          </a:p>
        </p:txBody>
      </p:sp>
      <p:pic>
        <p:nvPicPr>
          <p:cNvPr id="3174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05242" y="1626309"/>
            <a:ext cx="3343275" cy="1771650"/>
          </a:xfrm>
        </p:spPr>
      </p:pic>
      <p:pic>
        <p:nvPicPr>
          <p:cNvPr id="31747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28418" y="1112838"/>
            <a:ext cx="3352800" cy="3086100"/>
          </a:xfrm>
        </p:spPr>
      </p:pic>
      <p:pic>
        <p:nvPicPr>
          <p:cNvPr id="3174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5254" y="4114800"/>
            <a:ext cx="6486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264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93" y="384662"/>
            <a:ext cx="44005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02" y="2630438"/>
            <a:ext cx="46958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15241"/>
            <a:ext cx="32670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975295"/>
            <a:ext cx="37623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74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smtClean="0"/>
              <a:t>D</a:t>
            </a:r>
            <a:r>
              <a:rPr lang="lt-LT" sz="4000" b="1" smtClean="0"/>
              <a:t>arbotvarkė </a:t>
            </a:r>
            <a:r>
              <a:rPr lang="lt-LT" sz="4000" smtClean="0"/>
              <a:t/>
            </a:r>
            <a:br>
              <a:rPr lang="lt-LT" sz="4000" smtClean="0"/>
            </a:br>
            <a:endParaRPr lang="lt-LT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7355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t-LT" sz="2400" dirty="0" smtClean="0"/>
              <a:t>2015 </a:t>
            </a:r>
            <a:r>
              <a:rPr lang="lt-LT" sz="2400" dirty="0" err="1" smtClean="0"/>
              <a:t>m</a:t>
            </a:r>
            <a:r>
              <a:rPr lang="lt-LT" sz="2400" dirty="0" smtClean="0"/>
              <a:t>. Panevėžio miesto rezultatų aptarimas (mokytojų kvalifikacijos tobulinimo </a:t>
            </a:r>
            <a:r>
              <a:rPr lang="lt-LT" sz="2400" dirty="0" err="1" smtClean="0"/>
              <a:t>aspekt</a:t>
            </a:r>
            <a:r>
              <a:rPr lang="en-US" sz="2400" dirty="0" smtClean="0"/>
              <a:t>u</a:t>
            </a:r>
            <a:r>
              <a:rPr lang="lt-LT" sz="2400" dirty="0" smtClean="0"/>
              <a:t>): sėkmės, problemos, galimybės</a:t>
            </a:r>
          </a:p>
          <a:p>
            <a:pPr>
              <a:lnSpc>
                <a:spcPct val="90000"/>
              </a:lnSpc>
            </a:pPr>
            <a:r>
              <a:rPr lang="lt-LT" sz="2400" dirty="0" smtClean="0"/>
              <a:t>Diskusija „Ką 2016 </a:t>
            </a:r>
            <a:r>
              <a:rPr lang="lt-LT" sz="2400" dirty="0" err="1" smtClean="0"/>
              <a:t>m</a:t>
            </a:r>
            <a:r>
              <a:rPr lang="lt-LT" sz="2400" dirty="0" smtClean="0"/>
              <a:t>. turime padaryti geriau?“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41863" y="1736725"/>
            <a:ext cx="4086225" cy="4249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smtClean="0"/>
              <a:t>Duomenys. Testavimo rezultatai 2015 m.</a:t>
            </a:r>
          </a:p>
        </p:txBody>
      </p:sp>
      <p:pic>
        <p:nvPicPr>
          <p:cNvPr id="28674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5338" y="1925638"/>
            <a:ext cx="3362325" cy="1819275"/>
          </a:xfrm>
        </p:spPr>
      </p:pic>
      <p:pic>
        <p:nvPicPr>
          <p:cNvPr id="2867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2688" y="1417638"/>
            <a:ext cx="3638550" cy="2952750"/>
          </a:xfrm>
        </p:spPr>
      </p:pic>
      <p:pic>
        <p:nvPicPr>
          <p:cNvPr id="28676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827463"/>
            <a:ext cx="34099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2688" y="4533900"/>
            <a:ext cx="2809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smtClean="0"/>
              <a:t>Duomenys. Testavimo rezultatai 2015 m.</a:t>
            </a:r>
          </a:p>
        </p:txBody>
      </p:sp>
      <p:pic>
        <p:nvPicPr>
          <p:cNvPr id="2969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60938" y="1679575"/>
            <a:ext cx="3619500" cy="3162300"/>
          </a:xfrm>
        </p:spPr>
      </p:pic>
      <p:pic>
        <p:nvPicPr>
          <p:cNvPr id="2969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2513013"/>
            <a:ext cx="36861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smtClean="0"/>
              <a:t>Duomenys. Testavimo rezultatai 2015 m.</a:t>
            </a:r>
          </a:p>
        </p:txBody>
      </p:sp>
      <p:pic>
        <p:nvPicPr>
          <p:cNvPr id="30722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8925" y="1600200"/>
            <a:ext cx="6026150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smtClean="0"/>
              <a:t>Duomenys. Testavimo rezultatai 2015 m.</a:t>
            </a:r>
          </a:p>
        </p:txBody>
      </p:sp>
      <p:pic>
        <p:nvPicPr>
          <p:cNvPr id="32770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6738" y="1600200"/>
            <a:ext cx="5532437" cy="47783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896" y="422030"/>
            <a:ext cx="9798147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Voratinklinių diagramų interpretavimas</a:t>
            </a:r>
            <a:br>
              <a:rPr lang="lt-LT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</a:br>
            <a:r>
              <a:rPr lang="lt-LT" sz="27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Panevėžio savivaldybės 2014 m. rezultatai (2)</a:t>
            </a:r>
            <a:endParaRPr lang="lt-LT" sz="27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8258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2015-03-18</a:t>
            </a:r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Dr. Pranas Gudynas</a:t>
            </a:r>
            <a:endParaRPr lang="lt-L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pPr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890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dirty="0" smtClean="0"/>
              <a:t>Savivaldybių mokyklų sukuriama vidutinė pridėtinė vertė (Panevėžio </a:t>
            </a:r>
            <a:r>
              <a:rPr lang="lt-LT" sz="3200" dirty="0" err="1" smtClean="0"/>
              <a:t>sav</a:t>
            </a:r>
            <a:r>
              <a:rPr lang="lt-LT" sz="3200" dirty="0" smtClean="0"/>
              <a:t>. </a:t>
            </a:r>
            <a:r>
              <a:rPr lang="lt-LT" sz="3200" dirty="0" err="1" smtClean="0"/>
              <a:t>Nr</a:t>
            </a:r>
            <a:r>
              <a:rPr lang="lt-LT" sz="3200" dirty="0" smtClean="0"/>
              <a:t>. 22)</a:t>
            </a:r>
            <a:endParaRPr lang="lt-LT" sz="3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1600200"/>
            <a:ext cx="93535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595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dirty="0" smtClean="0"/>
              <a:t>Panevėžio</a:t>
            </a:r>
            <a:r>
              <a:rPr lang="lt-LT" sz="3200" dirty="0"/>
              <a:t> </a:t>
            </a:r>
            <a:r>
              <a:rPr lang="lt-LT" sz="3200" dirty="0" smtClean="0"/>
              <a:t>mokyklų </a:t>
            </a:r>
            <a:r>
              <a:rPr lang="lt-LT" sz="3200" dirty="0"/>
              <a:t>sukuriama vidutinė pridėtinė vertė</a:t>
            </a:r>
            <a:r>
              <a:rPr lang="lt-LT" sz="3200" dirty="0" smtClean="0"/>
              <a:t> </a:t>
            </a:r>
            <a:endParaRPr lang="lt-LT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0"/>
            <a:ext cx="894001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226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2176"/>
          </a:xfrm>
        </p:spPr>
        <p:txBody>
          <a:bodyPr/>
          <a:lstStyle/>
          <a:p>
            <a:r>
              <a:rPr lang="lt-LT" sz="3200" dirty="0"/>
              <a:t>Savivaldybių mokyklų sukuriama vidutinė pridėtinė vertė (Panevėžio </a:t>
            </a:r>
            <a:r>
              <a:rPr lang="lt-LT" sz="3200" dirty="0" err="1"/>
              <a:t>sav</a:t>
            </a:r>
            <a:r>
              <a:rPr lang="lt-LT" sz="3200" dirty="0"/>
              <a:t>. </a:t>
            </a:r>
            <a:r>
              <a:rPr lang="lt-LT" sz="3200" dirty="0" err="1"/>
              <a:t>Nr</a:t>
            </a:r>
            <a:r>
              <a:rPr lang="lt-LT" sz="3200" dirty="0"/>
              <a:t>. 22)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1498209"/>
            <a:ext cx="8588326" cy="442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98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dirty="0"/>
              <a:t>Panevėžio mokyklų sukuriama vidutinė pridėtinė vertė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2" y="1805794"/>
            <a:ext cx="8616461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28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2015 m. kvalifikacijos tobulinimo renginių statistika</a:t>
            </a:r>
            <a:endParaRPr lang="lt-LT" dirty="0"/>
          </a:p>
        </p:txBody>
      </p:sp>
      <p:graphicFrame>
        <p:nvGraphicFramePr>
          <p:cNvPr id="17410" name="Chart 6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r:id="rId3" imgW="6194073" imgH="4163929" progId="Excel.Chart.8">
                  <p:embed/>
                </p:oleObj>
              </mc:Choice>
              <mc:Fallback>
                <p:oleObj r:id="rId3" imgW="6194073" imgH="4163929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Problemos - mūsų draugai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49475"/>
            <a:ext cx="4038600" cy="3846513"/>
          </a:xfrm>
        </p:spPr>
        <p:txBody>
          <a:bodyPr/>
          <a:lstStyle/>
          <a:p>
            <a:r>
              <a:rPr lang="lt-LT" b="1" dirty="0" smtClean="0"/>
              <a:t>Skirtumai tarp mergaičių ir berniukų </a:t>
            </a:r>
          </a:p>
          <a:p>
            <a:r>
              <a:rPr lang="lt-LT" b="1" dirty="0" smtClean="0"/>
              <a:t>Rašymas ir raštingumas </a:t>
            </a:r>
          </a:p>
          <a:p>
            <a:r>
              <a:rPr lang="lt-LT" dirty="0" smtClean="0"/>
              <a:t>Pilietinis ugdymas</a:t>
            </a:r>
          </a:p>
          <a:p>
            <a:r>
              <a:rPr lang="lt-LT" dirty="0" smtClean="0"/>
              <a:t>Patyčios</a:t>
            </a:r>
          </a:p>
          <a:p>
            <a:r>
              <a:rPr lang="lt-LT" smtClean="0"/>
              <a:t>...</a:t>
            </a:r>
            <a:endParaRPr lang="lt-LT" dirty="0" smtClean="0"/>
          </a:p>
        </p:txBody>
      </p:sp>
      <p:pic>
        <p:nvPicPr>
          <p:cNvPr id="3379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3288" y="2017713"/>
            <a:ext cx="4237037" cy="282416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13" y="10551"/>
            <a:ext cx="49815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2" y="3453618"/>
            <a:ext cx="4514850" cy="35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3" y="156649"/>
            <a:ext cx="45243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7" y="3682877"/>
            <a:ext cx="4431323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774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74222"/>
            <a:ext cx="434691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89" y="302895"/>
            <a:ext cx="3516924" cy="268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72" y="3140246"/>
            <a:ext cx="3801794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5" y="3379397"/>
            <a:ext cx="30003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948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Antraštė 1"/>
          <p:cNvSpPr>
            <a:spLocks noGrp="1"/>
          </p:cNvSpPr>
          <p:nvPr>
            <p:ph type="ctrTitle"/>
          </p:nvPr>
        </p:nvSpPr>
        <p:spPr>
          <a:xfrm>
            <a:off x="684213" y="998538"/>
            <a:ext cx="8064500" cy="4751387"/>
          </a:xfrm>
        </p:spPr>
        <p:txBody>
          <a:bodyPr>
            <a:normAutofit/>
          </a:bodyPr>
          <a:lstStyle/>
          <a:p>
            <a:r>
              <a:rPr lang="lt-LT" sz="4000" b="1" smtClean="0"/>
              <a:t>Panevėžio miesto mokyklų</a:t>
            </a:r>
            <a:br>
              <a:rPr lang="lt-LT" sz="4000" b="1" smtClean="0"/>
            </a:br>
            <a:r>
              <a:rPr lang="lt-LT" sz="4000" b="1" smtClean="0"/>
              <a:t>stiprieji (+10) ir tobulintini (-5) veiklos aspektai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Tobulintini aspektai (-5)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1916113"/>
            <a:ext cx="80613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Stiprieji aspektai (+10)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775"/>
            <a:ext cx="79914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Ką </a:t>
            </a:r>
            <a:r>
              <a:rPr lang="lt-LT" dirty="0"/>
              <a:t>2016 m. turime padaryti geriau</a:t>
            </a:r>
            <a:r>
              <a:rPr lang="lt-LT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lt-LT" dirty="0"/>
          </a:p>
        </p:txBody>
      </p:sp>
      <p:pic>
        <p:nvPicPr>
          <p:cNvPr id="4096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69988"/>
            <a:ext cx="82677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Lektoriai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7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2015 m. kvalifikacijos tobulinimo renginių paskirtis</a:t>
            </a:r>
            <a:endParaRPr lang="lt-LT" dirty="0"/>
          </a:p>
        </p:txBody>
      </p:sp>
      <p:graphicFrame>
        <p:nvGraphicFramePr>
          <p:cNvPr id="18434" name="Chart 8"/>
          <p:cNvGraphicFramePr>
            <a:graphicFrameLocks/>
          </p:cNvGraphicFramePr>
          <p:nvPr/>
        </p:nvGraphicFramePr>
        <p:xfrm>
          <a:off x="1473200" y="1484313"/>
          <a:ext cx="61976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r:id="rId3" imgW="6194073" imgH="4724809" progId="Excel.Chart.8">
                  <p:embed/>
                </p:oleObj>
              </mc:Choice>
              <mc:Fallback>
                <p:oleObj r:id="rId3" imgW="6194073" imgH="4724809" progId="Excel.Chart.8">
                  <p:embed/>
                  <p:pic>
                    <p:nvPicPr>
                      <p:cNvPr id="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484313"/>
                        <a:ext cx="6197600" cy="473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Renginių trukmė </a:t>
            </a:r>
          </a:p>
        </p:txBody>
      </p:sp>
      <p:graphicFrame>
        <p:nvGraphicFramePr>
          <p:cNvPr id="19458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900530"/>
              </p:ext>
            </p:extLst>
          </p:nvPr>
        </p:nvGraphicFramePr>
        <p:xfrm>
          <a:off x="14732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Diagrama" r:id="rId4" imgW="6200843" imgH="4162357" progId="Excel.Chart.8">
                  <p:embed/>
                </p:oleObj>
              </mc:Choice>
              <mc:Fallback>
                <p:oleObj name="Diagrama" r:id="rId4" imgW="6200843" imgH="4162357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Kvalifikacijos tobulinimo renginių tematika: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28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Temos, kurioms mažai skyrėme dėmesio: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refleksija, reflektavimas,</a:t>
            </a:r>
          </a:p>
          <a:p>
            <a:r>
              <a:rPr lang="lt-LT" dirty="0" smtClean="0"/>
              <a:t>diferencijavimas,</a:t>
            </a:r>
          </a:p>
          <a:p>
            <a:r>
              <a:rPr lang="lt-LT" dirty="0"/>
              <a:t>i</a:t>
            </a:r>
            <a:r>
              <a:rPr lang="lt-LT" dirty="0" smtClean="0"/>
              <a:t>ndividualios mokinio pažangos stebėjimas, fiksavimas, pamatavimas pamokoje,</a:t>
            </a:r>
          </a:p>
          <a:p>
            <a:r>
              <a:rPr lang="lt-LT" dirty="0" smtClean="0"/>
              <a:t>žemų </a:t>
            </a:r>
            <a:r>
              <a:rPr lang="lt-LT" dirty="0"/>
              <a:t>pasiekimų </a:t>
            </a:r>
            <a:r>
              <a:rPr lang="lt-LT" dirty="0" smtClean="0"/>
              <a:t>mokinių ugdymas,</a:t>
            </a:r>
          </a:p>
          <a:p>
            <a:r>
              <a:rPr lang="lt-LT" dirty="0" smtClean="0"/>
              <a:t>dviejų </a:t>
            </a:r>
            <a:r>
              <a:rPr lang="lt-LT" dirty="0"/>
              <a:t>lygmenų  pamokų </a:t>
            </a:r>
            <a:r>
              <a:rPr lang="lt-LT" dirty="0" smtClean="0"/>
              <a:t>uždaviniai </a:t>
            </a:r>
            <a:r>
              <a:rPr lang="lt-LT" dirty="0"/>
              <a:t>ir nuoseklus strategijų </a:t>
            </a:r>
            <a:r>
              <a:rPr lang="lt-LT" dirty="0" err="1" smtClean="0"/>
              <a:t>mokymas(is</a:t>
            </a:r>
            <a:r>
              <a:rPr lang="lt-LT" dirty="0" smtClean="0"/>
              <a:t>),</a:t>
            </a:r>
          </a:p>
          <a:p>
            <a:r>
              <a:rPr lang="lt-LT" dirty="0"/>
              <a:t>b</a:t>
            </a:r>
            <a:r>
              <a:rPr lang="lt-LT" dirty="0" smtClean="0"/>
              <a:t>endras raštingumas </a:t>
            </a:r>
            <a:endParaRPr lang="lt-LT" dirty="0"/>
          </a:p>
          <a:p>
            <a:endParaRPr lang="lt-LT" dirty="0" smtClean="0"/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855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Kursai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572334"/>
              </p:ext>
            </p:extLst>
          </p:nvPr>
        </p:nvGraphicFramePr>
        <p:xfrm>
          <a:off x="886265" y="2110581"/>
          <a:ext cx="7842738" cy="36853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5335"/>
                <a:gridCol w="801858"/>
                <a:gridCol w="597877"/>
                <a:gridCol w="773723"/>
                <a:gridCol w="731520"/>
                <a:gridCol w="745588"/>
                <a:gridCol w="822960"/>
                <a:gridCol w="913218"/>
                <a:gridCol w="1105496"/>
                <a:gridCol w="865163"/>
              </a:tblGrid>
              <a:tr h="36853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Metai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Kvalifikacijos tobulinimo renginių skaičius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Dalyvių skaičius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Privalomų kvalifikacijos tobulinimo programų,  numatytų „Reikalavimų mokytojų kvalifikacijai apraše“ patvirtintame LR ŠMM ministro 2014 m. rugpjūčio 29 d. įsakymu Nr.V-774, dalyviai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2579716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IKT kursai </a:t>
                      </a:r>
                      <a:endParaRPr lang="lt-LT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(40 ak. val.)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Vadybos kursai (200 ak. val.)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Specialiosios pedagogikos ir psichologijos </a:t>
                      </a:r>
                      <a:endParaRPr lang="lt-L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Kursai</a:t>
                      </a:r>
                      <a:endParaRPr lang="lt-L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 (60 ak. val.) 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Kalbos kultūros kursai (22 ak. val.) 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Priešmokyklinio ugdymo metodikos kursai meninio ugdymo, mokytojams dirbantiems pagal ikimokyklinio ir (ar) priešmokyklinio ugdymo programą (40 ak. val.)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Pradinio ugdymo metodikos kursai meninio ugdymo, kūno kultūros , </a:t>
                      </a:r>
                      <a:endParaRPr lang="lt-LT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(40 ak.  val.) užsienio kalbų mokytojams  ,(48 ak. val.) dirbantiems pagal pradinio ugdymo programą 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Pedagoginių psichologinių žinių kursas (120 ak. val.) 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2013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298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8831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34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25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97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19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------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------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-----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2014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291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9754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46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25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79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31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------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30 (užsienio k).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-----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2015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328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9040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59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22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87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12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49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46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29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Iš viso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917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27625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139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72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263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62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49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76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29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2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3667</TotalTime>
  <Words>523</Words>
  <Application>Microsoft Office PowerPoint</Application>
  <PresentationFormat>Demonstracija ekrane (4:3)</PresentationFormat>
  <Paragraphs>119</Paragraphs>
  <Slides>36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2</vt:i4>
      </vt:variant>
      <vt:variant>
        <vt:lpstr>Skaidrių pavadinimai</vt:lpstr>
      </vt:variant>
      <vt:variant>
        <vt:i4>36</vt:i4>
      </vt:variant>
    </vt:vector>
  </HeadingPairs>
  <TitlesOfParts>
    <vt:vector size="39" baseType="lpstr">
      <vt:lpstr>Office Theme</vt:lpstr>
      <vt:lpstr>Microsoft Excel diagrama</vt:lpstr>
      <vt:lpstr>Diagrama</vt:lpstr>
      <vt:lpstr>Pedagogų kvalifikacijos tobulinimo prioritetai ir perspektyvos  2016 m. </vt:lpstr>
      <vt:lpstr>Darbotvarkė  </vt:lpstr>
      <vt:lpstr>2015 m. kvalifikacijos tobulinimo renginių statistika</vt:lpstr>
      <vt:lpstr>Lektoriai</vt:lpstr>
      <vt:lpstr>2015 m. kvalifikacijos tobulinimo renginių paskirtis</vt:lpstr>
      <vt:lpstr>Renginių trukmė </vt:lpstr>
      <vt:lpstr>Kvalifikacijos tobulinimo renginių tematika:</vt:lpstr>
      <vt:lpstr>Temos, kurioms mažai skyrėme dėmesio:</vt:lpstr>
      <vt:lpstr>Kursai</vt:lpstr>
      <vt:lpstr>2015 m. sėkmės </vt:lpstr>
      <vt:lpstr>2015 m. metodinių būrelių sėkmės</vt:lpstr>
      <vt:lpstr>Kontekstas</vt:lpstr>
      <vt:lpstr>Duomenys. Testavimo rezultatai 2015 m.</vt:lpstr>
      <vt:lpstr>Duomenys. Testavimo rezultatai 2015 m.</vt:lpstr>
      <vt:lpstr>Duomenys. Testavimo rezultatai 2015 m.</vt:lpstr>
      <vt:lpstr>Duomenys. Testavimo rezultatai 2015 m.</vt:lpstr>
      <vt:lpstr>PowerPoint pristatymas</vt:lpstr>
      <vt:lpstr>Duomenys. Testavimo rezultatai 2015 m.</vt:lpstr>
      <vt:lpstr>PowerPoint pristatymas</vt:lpstr>
      <vt:lpstr>Duomenys. Testavimo rezultatai 2015 m.</vt:lpstr>
      <vt:lpstr>Duomenys. Testavimo rezultatai 2015 m.</vt:lpstr>
      <vt:lpstr>Duomenys. Testavimo rezultatai 2015 m.</vt:lpstr>
      <vt:lpstr>Duomenys. Testavimo rezultatai 2015 m.</vt:lpstr>
      <vt:lpstr>PowerPoint pristatymas</vt:lpstr>
      <vt:lpstr>Voratinklinių diagramų interpretavimas Panevėžio savivaldybės 2014 m. rezultatai (2)</vt:lpstr>
      <vt:lpstr>Savivaldybių mokyklų sukuriama vidutinė pridėtinė vertė (Panevėžio sav. Nr. 22)</vt:lpstr>
      <vt:lpstr>Panevėžio mokyklų sukuriama vidutinė pridėtinė vertė </vt:lpstr>
      <vt:lpstr>Savivaldybių mokyklų sukuriama vidutinė pridėtinė vertė (Panevėžio sav. Nr. 22)</vt:lpstr>
      <vt:lpstr>Panevėžio mokyklų sukuriama vidutinė pridėtinė vertė </vt:lpstr>
      <vt:lpstr>Problemos - mūsų draugai</vt:lpstr>
      <vt:lpstr>PowerPoint pristatymas</vt:lpstr>
      <vt:lpstr>PowerPoint pristatymas</vt:lpstr>
      <vt:lpstr>Panevėžio miesto mokyklų stiprieji (+10) ir tobulintini (-5) veiklos aspektai</vt:lpstr>
      <vt:lpstr>Tobulintini aspektai (-5)</vt:lpstr>
      <vt:lpstr>Stiprieji aspektai (+10)</vt:lpstr>
      <vt:lpstr>Ką 2016 m. turime padaryti geriau?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Neformalus suaugusiųjų mokymasis</dc:title>
  <dc:creator>Aurimas M Juozaitis</dc:creator>
  <cp:lastModifiedBy>Asta</cp:lastModifiedBy>
  <cp:revision>89</cp:revision>
  <cp:lastPrinted>2015-10-19T07:25:09Z</cp:lastPrinted>
  <dcterms:created xsi:type="dcterms:W3CDTF">2015-09-08T12:16:25Z</dcterms:created>
  <dcterms:modified xsi:type="dcterms:W3CDTF">2016-02-12T09:50:40Z</dcterms:modified>
</cp:coreProperties>
</file>