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339" r:id="rId3"/>
    <p:sldId id="340" r:id="rId4"/>
    <p:sldId id="341" r:id="rId5"/>
    <p:sldId id="342" r:id="rId6"/>
    <p:sldId id="343" r:id="rId7"/>
    <p:sldId id="347" r:id="rId8"/>
    <p:sldId id="303" r:id="rId9"/>
    <p:sldId id="362" r:id="rId10"/>
    <p:sldId id="377" r:id="rId11"/>
    <p:sldId id="366" r:id="rId12"/>
    <p:sldId id="360" r:id="rId13"/>
    <p:sldId id="365" r:id="rId14"/>
    <p:sldId id="367" r:id="rId15"/>
    <p:sldId id="368" r:id="rId16"/>
    <p:sldId id="369" r:id="rId17"/>
    <p:sldId id="371" r:id="rId18"/>
    <p:sldId id="373" r:id="rId19"/>
    <p:sldId id="374" r:id="rId20"/>
    <p:sldId id="375" r:id="rId21"/>
    <p:sldId id="376" r:id="rId22"/>
    <p:sldId id="363" r:id="rId23"/>
    <p:sldId id="364" r:id="rId24"/>
    <p:sldId id="346" r:id="rId25"/>
    <p:sldId id="348" r:id="rId26"/>
    <p:sldId id="350" r:id="rId27"/>
  </p:sldIdLst>
  <p:sldSz cx="9144000" cy="6858000" type="screen4x3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1810" autoAdjust="0"/>
  </p:normalViewPr>
  <p:slideViewPr>
    <p:cSldViewPr snapToGrid="0" snapToObjects="1">
      <p:cViewPr>
        <p:scale>
          <a:sx n="74" d="100"/>
          <a:sy n="74" d="100"/>
        </p:scale>
        <p:origin x="-1733" y="-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darbalapis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darbalapis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\Desktop\2016%20statisti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Kvalifikacijos</a:t>
            </a:r>
            <a:r>
              <a:rPr lang="lt-LT" baseline="0"/>
              <a:t> tobulinimo renginiai/dalyviai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35870516185476"/>
          <c:y val="0.20089219330855018"/>
          <c:w val="0.86486351706036746"/>
          <c:h val="0.57664003053030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Lapas5!$C$4</c:f>
              <c:strCache>
                <c:ptCount val="1"/>
                <c:pt idx="0">
                  <c:v>Renginiai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Lapas5!$B$5:$B$8</c:f>
              <c:strCache>
                <c:ptCount val="4"/>
                <c:pt idx="0">
                  <c:v>2013 m.</c:v>
                </c:pt>
                <c:pt idx="1">
                  <c:v>2014 m.</c:v>
                </c:pt>
                <c:pt idx="2">
                  <c:v>2015 m.</c:v>
                </c:pt>
                <c:pt idx="3">
                  <c:v>2016 m. </c:v>
                </c:pt>
              </c:strCache>
            </c:strRef>
          </c:cat>
          <c:val>
            <c:numRef>
              <c:f>Lapas5!$C$5:$C$8</c:f>
              <c:numCache>
                <c:formatCode>General</c:formatCode>
                <c:ptCount val="4"/>
                <c:pt idx="0">
                  <c:v>298</c:v>
                </c:pt>
                <c:pt idx="1">
                  <c:v>291</c:v>
                </c:pt>
                <c:pt idx="2">
                  <c:v>328</c:v>
                </c:pt>
                <c:pt idx="3">
                  <c:v>399</c:v>
                </c:pt>
              </c:numCache>
            </c:numRef>
          </c:val>
        </c:ser>
        <c:ser>
          <c:idx val="1"/>
          <c:order val="1"/>
          <c:tx>
            <c:strRef>
              <c:f>Lapas5!$D$4</c:f>
              <c:strCache>
                <c:ptCount val="1"/>
                <c:pt idx="0">
                  <c:v>Dalyviai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Lapas5!$B$5:$B$8</c:f>
              <c:strCache>
                <c:ptCount val="4"/>
                <c:pt idx="0">
                  <c:v>2013 m.</c:v>
                </c:pt>
                <c:pt idx="1">
                  <c:v>2014 m.</c:v>
                </c:pt>
                <c:pt idx="2">
                  <c:v>2015 m.</c:v>
                </c:pt>
                <c:pt idx="3">
                  <c:v>2016 m. </c:v>
                </c:pt>
              </c:strCache>
            </c:strRef>
          </c:cat>
          <c:val>
            <c:numRef>
              <c:f>Lapas5!$D$5:$D$8</c:f>
              <c:numCache>
                <c:formatCode>General</c:formatCode>
                <c:ptCount val="4"/>
                <c:pt idx="0">
                  <c:v>8831</c:v>
                </c:pt>
                <c:pt idx="1">
                  <c:v>9754</c:v>
                </c:pt>
                <c:pt idx="2">
                  <c:v>9040</c:v>
                </c:pt>
                <c:pt idx="3">
                  <c:v>9707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418688"/>
        <c:axId val="34420224"/>
      </c:barChart>
      <c:catAx>
        <c:axId val="344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420224"/>
        <c:crosses val="autoZero"/>
        <c:auto val="1"/>
        <c:lblAlgn val="ctr"/>
        <c:lblOffset val="100"/>
        <c:noMultiLvlLbl val="0"/>
      </c:catAx>
      <c:valAx>
        <c:axId val="344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4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/>
              <a:t>Kvalifikacijos</a:t>
            </a:r>
            <a:r>
              <a:rPr lang="lt-LT" sz="1200" b="1" baseline="0"/>
              <a:t> tobulinimo renginių paskirtis (proc.)</a:t>
            </a:r>
            <a:endParaRPr lang="en-US" sz="12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32346651113055"/>
          <c:y val="9.4422999039099523E-2"/>
          <c:w val="0.79066418780985714"/>
          <c:h val="0.773487542872091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Lapas6!$B$5</c:f>
              <c:strCache>
                <c:ptCount val="1"/>
                <c:pt idx="0">
                  <c:v>2016 m.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Lapas6!$C$4:$D$4</c:f>
              <c:strCache>
                <c:ptCount val="2"/>
                <c:pt idx="0">
                  <c:v>Mokymai bendruomenėms</c:v>
                </c:pt>
                <c:pt idx="1">
                  <c:v>Mokymaidalykų mokytojams</c:v>
                </c:pt>
              </c:strCache>
            </c:strRef>
          </c:cat>
          <c:val>
            <c:numRef>
              <c:f>Lapas6!$C$5:$D$5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Lapas6!$B$6</c:f>
              <c:strCache>
                <c:ptCount val="1"/>
                <c:pt idx="0">
                  <c:v>2015 m.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Lapas6!$C$4:$D$4</c:f>
              <c:strCache>
                <c:ptCount val="2"/>
                <c:pt idx="0">
                  <c:v>Mokymai bendruomenėms</c:v>
                </c:pt>
                <c:pt idx="1">
                  <c:v>Mokymaidalykų mokytojams</c:v>
                </c:pt>
              </c:strCache>
            </c:strRef>
          </c:cat>
          <c:val>
            <c:numRef>
              <c:f>Lapas6!$C$6:$D$6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176256"/>
        <c:axId val="14177792"/>
      </c:barChart>
      <c:catAx>
        <c:axId val="1417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177792"/>
        <c:crosses val="autoZero"/>
        <c:auto val="1"/>
        <c:lblAlgn val="ctr"/>
        <c:lblOffset val="100"/>
        <c:noMultiLvlLbl val="0"/>
      </c:catAx>
      <c:valAx>
        <c:axId val="1417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17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0" u="none" strike="noStrike" baseline="0">
                <a:effectLst/>
              </a:rPr>
              <a:t>Kvalifikacijos tobulinimo renginių tematika </a:t>
            </a:r>
            <a:r>
              <a:rPr lang="lt-LT"/>
              <a:t>(proc.)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Lapas3!$A$5</c:f>
              <c:strCache>
                <c:ptCount val="1"/>
                <c:pt idx="0">
                  <c:v>2016 m.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Lapas3!$B$4:$H$4</c:f>
              <c:strCache>
                <c:ptCount val="7"/>
                <c:pt idx="0">
                  <c:v>Pamoka</c:v>
                </c:pt>
                <c:pt idx="1">
                  <c:v>Kultūra</c:v>
                </c:pt>
                <c:pt idx="2">
                  <c:v>Pedagogika-psichologija</c:v>
                </c:pt>
                <c:pt idx="3">
                  <c:v>Dalyko didaktika</c:v>
                </c:pt>
                <c:pt idx="4">
                  <c:v>Spec. pedagogika</c:v>
                </c:pt>
                <c:pt idx="5">
                  <c:v>IKT</c:v>
                </c:pt>
                <c:pt idx="6">
                  <c:v>Vadyba</c:v>
                </c:pt>
              </c:strCache>
            </c:strRef>
          </c:cat>
          <c:val>
            <c:numRef>
              <c:f>Lapas3!$B$5:$H$5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26</c:v>
                </c:pt>
                <c:pt idx="3">
                  <c:v>15</c:v>
                </c:pt>
                <c:pt idx="4">
                  <c:v>16</c:v>
                </c:pt>
                <c:pt idx="5">
                  <c:v>6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Lapas3!$A$6</c:f>
              <c:strCache>
                <c:ptCount val="1"/>
                <c:pt idx="0">
                  <c:v>2015 m.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Lapas3!$B$4:$H$4</c:f>
              <c:strCache>
                <c:ptCount val="7"/>
                <c:pt idx="0">
                  <c:v>Pamoka</c:v>
                </c:pt>
                <c:pt idx="1">
                  <c:v>Kultūra</c:v>
                </c:pt>
                <c:pt idx="2">
                  <c:v>Pedagogika-psichologija</c:v>
                </c:pt>
                <c:pt idx="3">
                  <c:v>Dalyko didaktika</c:v>
                </c:pt>
                <c:pt idx="4">
                  <c:v>Spec. pedagogika</c:v>
                </c:pt>
                <c:pt idx="5">
                  <c:v>IKT</c:v>
                </c:pt>
                <c:pt idx="6">
                  <c:v>Vadyba</c:v>
                </c:pt>
              </c:strCache>
            </c:strRef>
          </c:cat>
          <c:val>
            <c:numRef>
              <c:f>Lapas3!$B$6:$H$6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24</c:v>
                </c:pt>
                <c:pt idx="3">
                  <c:v>22</c:v>
                </c:pt>
                <c:pt idx="4">
                  <c:v>13</c:v>
                </c:pt>
                <c:pt idx="5">
                  <c:v>4</c:v>
                </c:pt>
                <c:pt idx="6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381184"/>
        <c:axId val="28382720"/>
      </c:barChart>
      <c:catAx>
        <c:axId val="283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8382720"/>
        <c:crosses val="autoZero"/>
        <c:auto val="1"/>
        <c:lblAlgn val="ctr"/>
        <c:lblOffset val="100"/>
        <c:noMultiLvlLbl val="0"/>
      </c:catAx>
      <c:valAx>
        <c:axId val="2838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83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95778652668418"/>
          <c:y val="0.13671296296296295"/>
          <c:w val="0.5434866579177603"/>
          <c:h val="0.7558876494604840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Lapas3!$C$4:$C$17</c:f>
              <c:strCache>
                <c:ptCount val="14"/>
                <c:pt idx="0">
                  <c:v>Seminarai</c:v>
                </c:pt>
                <c:pt idx="1">
                  <c:v>Paskaitos</c:v>
                </c:pt>
                <c:pt idx="2">
                  <c:v>Edukacinės kelionės/mini stažuotės</c:v>
                </c:pt>
                <c:pt idx="3">
                  <c:v>Tęstiniai mokymai (virš 18 akad. val.)</c:v>
                </c:pt>
                <c:pt idx="4">
                  <c:v>Kursai </c:v>
                </c:pt>
                <c:pt idx="5">
                  <c:v>Diskusijos</c:v>
                </c:pt>
                <c:pt idx="6">
                  <c:v>Metodiniai  pasitarimai/susirinkimai</c:v>
                </c:pt>
                <c:pt idx="7">
                  <c:v>13 klasės pamokos</c:v>
                </c:pt>
                <c:pt idx="8">
                  <c:v>Konferencijos</c:v>
                </c:pt>
                <c:pt idx="9">
                  <c:v>Atviros pamokos</c:v>
                </c:pt>
                <c:pt idx="10">
                  <c:v>Viktorinos/turnyrai</c:v>
                </c:pt>
                <c:pt idx="11">
                  <c:v>kitos metodinės veiklos </c:v>
                </c:pt>
                <c:pt idx="12">
                  <c:v>Konkursai</c:v>
                </c:pt>
                <c:pt idx="13">
                  <c:v>Parodos</c:v>
                </c:pt>
              </c:strCache>
            </c:strRef>
          </c:cat>
          <c:val>
            <c:numRef>
              <c:f>Lapas3!$D$4:$D$17</c:f>
              <c:numCache>
                <c:formatCode>General</c:formatCode>
                <c:ptCount val="14"/>
                <c:pt idx="0">
                  <c:v>146</c:v>
                </c:pt>
                <c:pt idx="1">
                  <c:v>3</c:v>
                </c:pt>
                <c:pt idx="2">
                  <c:v>69</c:v>
                </c:pt>
                <c:pt idx="3">
                  <c:v>57</c:v>
                </c:pt>
                <c:pt idx="4">
                  <c:v>12</c:v>
                </c:pt>
                <c:pt idx="5">
                  <c:v>5</c:v>
                </c:pt>
                <c:pt idx="6">
                  <c:v>52</c:v>
                </c:pt>
                <c:pt idx="7">
                  <c:v>16</c:v>
                </c:pt>
                <c:pt idx="8">
                  <c:v>11</c:v>
                </c:pt>
                <c:pt idx="9">
                  <c:v>7</c:v>
                </c:pt>
                <c:pt idx="10">
                  <c:v>9</c:v>
                </c:pt>
                <c:pt idx="11">
                  <c:v>11</c:v>
                </c:pt>
                <c:pt idx="12">
                  <c:v>1</c:v>
                </c:pt>
                <c:pt idx="13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8444160"/>
        <c:axId val="28451200"/>
      </c:barChart>
      <c:catAx>
        <c:axId val="2844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8451200"/>
        <c:crosses val="autoZero"/>
        <c:auto val="1"/>
        <c:lblAlgn val="ctr"/>
        <c:lblOffset val="100"/>
        <c:noMultiLvlLbl val="0"/>
      </c:catAx>
      <c:valAx>
        <c:axId val="2845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844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ctr">
        <a:defRPr/>
      </a:pPr>
      <a:endParaRPr lang="lt-LT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0" u="none" strike="noStrike" baseline="0">
                <a:effectLst/>
              </a:rPr>
              <a:t>Kvalifikacijos tobulinimo renginių lektoriai </a:t>
            </a:r>
            <a:r>
              <a:rPr lang="lt-LT" baseline="0"/>
              <a:t> (proc.)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16708333333333336"/>
          <c:w val="0.90286351706036749"/>
          <c:h val="0.51327099737532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Lapas4!$C$7</c:f>
              <c:strCache>
                <c:ptCount val="1"/>
                <c:pt idx="0">
                  <c:v>2016 m.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Lapas4!$D$6:$J$6</c:f>
              <c:strCache>
                <c:ptCount val="7"/>
                <c:pt idx="0">
                  <c:v>Mokslininkai</c:v>
                </c:pt>
                <c:pt idx="1">
                  <c:v>Mokyklų vadovai</c:v>
                </c:pt>
                <c:pt idx="2">
                  <c:v>Mokytojai praktikai</c:v>
                </c:pt>
                <c:pt idx="3">
                  <c:v>Ministerijų, savivadybių darbuotojai</c:v>
                </c:pt>
                <c:pt idx="4">
                  <c:v>Psichologai</c:v>
                </c:pt>
                <c:pt idx="5">
                  <c:v>Užsienio šalių lektoriai</c:v>
                </c:pt>
                <c:pt idx="6">
                  <c:v>Kiti</c:v>
                </c:pt>
              </c:strCache>
            </c:strRef>
          </c:cat>
          <c:val>
            <c:numRef>
              <c:f>Lapas4!$D$7:$J$7</c:f>
              <c:numCache>
                <c:formatCode>General</c:formatCode>
                <c:ptCount val="7"/>
                <c:pt idx="0">
                  <c:v>14</c:v>
                </c:pt>
                <c:pt idx="1">
                  <c:v>26</c:v>
                </c:pt>
                <c:pt idx="2">
                  <c:v>42</c:v>
                </c:pt>
                <c:pt idx="3">
                  <c:v>7</c:v>
                </c:pt>
                <c:pt idx="4">
                  <c:v>8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Lapas4!$C$8</c:f>
              <c:strCache>
                <c:ptCount val="1"/>
                <c:pt idx="0">
                  <c:v>2015 m.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Lapas4!$D$6:$J$6</c:f>
              <c:strCache>
                <c:ptCount val="7"/>
                <c:pt idx="0">
                  <c:v>Mokslininkai</c:v>
                </c:pt>
                <c:pt idx="1">
                  <c:v>Mokyklų vadovai</c:v>
                </c:pt>
                <c:pt idx="2">
                  <c:v>Mokytojai praktikai</c:v>
                </c:pt>
                <c:pt idx="3">
                  <c:v>Ministerijų, savivadybių darbuotojai</c:v>
                </c:pt>
                <c:pt idx="4">
                  <c:v>Psichologai</c:v>
                </c:pt>
                <c:pt idx="5">
                  <c:v>Užsienio šalių lektoriai</c:v>
                </c:pt>
                <c:pt idx="6">
                  <c:v>Kiti</c:v>
                </c:pt>
              </c:strCache>
            </c:strRef>
          </c:cat>
          <c:val>
            <c:numRef>
              <c:f>Lapas4!$D$8:$J$8</c:f>
              <c:numCache>
                <c:formatCode>General</c:formatCode>
                <c:ptCount val="7"/>
                <c:pt idx="0">
                  <c:v>13</c:v>
                </c:pt>
                <c:pt idx="1">
                  <c:v>15</c:v>
                </c:pt>
                <c:pt idx="2">
                  <c:v>48</c:v>
                </c:pt>
                <c:pt idx="3">
                  <c:v>5</c:v>
                </c:pt>
                <c:pt idx="4">
                  <c:v>15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235264"/>
        <c:axId val="30237056"/>
      </c:barChart>
      <c:catAx>
        <c:axId val="30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237056"/>
        <c:crosses val="autoZero"/>
        <c:auto val="1"/>
        <c:lblAlgn val="ctr"/>
        <c:lblOffset val="100"/>
        <c:noMultiLvlLbl val="0"/>
      </c:catAx>
      <c:valAx>
        <c:axId val="3023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2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Lapas3!$C$20</c:f>
              <c:strCache>
                <c:ptCount val="1"/>
                <c:pt idx="0">
                  <c:v>Lietuva (lietuvių kalba)</c:v>
                </c:pt>
              </c:strCache>
            </c:strRef>
          </c:tx>
          <c:invertIfNegative val="0"/>
          <c:cat>
            <c:numRef>
              <c:f>Lapas3!$B$21:$B$23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Lapas3!$C$21:$C$23</c:f>
              <c:numCache>
                <c:formatCode>General</c:formatCode>
                <c:ptCount val="3"/>
                <c:pt idx="0">
                  <c:v>6.32</c:v>
                </c:pt>
                <c:pt idx="1">
                  <c:v>6.33</c:v>
                </c:pt>
                <c:pt idx="2">
                  <c:v>6.5</c:v>
                </c:pt>
              </c:numCache>
            </c:numRef>
          </c:val>
        </c:ser>
        <c:ser>
          <c:idx val="1"/>
          <c:order val="1"/>
          <c:tx>
            <c:strRef>
              <c:f>Lapas3!$D$20</c:f>
              <c:strCache>
                <c:ptCount val="1"/>
                <c:pt idx="0">
                  <c:v>Panevėžio miestas (lietuvių kalba)</c:v>
                </c:pt>
              </c:strCache>
            </c:strRef>
          </c:tx>
          <c:invertIfNegative val="0"/>
          <c:cat>
            <c:numRef>
              <c:f>Lapas3!$B$21:$B$23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Lapas3!$D$21:$D$23</c:f>
              <c:numCache>
                <c:formatCode>General</c:formatCode>
                <c:ptCount val="3"/>
                <c:pt idx="0">
                  <c:v>6.36</c:v>
                </c:pt>
                <c:pt idx="1">
                  <c:v>6.26</c:v>
                </c:pt>
                <c:pt idx="2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496064"/>
        <c:axId val="93497600"/>
        <c:axId val="0"/>
      </c:bar3DChart>
      <c:catAx>
        <c:axId val="934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497600"/>
        <c:crosses val="autoZero"/>
        <c:auto val="1"/>
        <c:lblAlgn val="ctr"/>
        <c:lblOffset val="100"/>
        <c:noMultiLvlLbl val="0"/>
      </c:catAx>
      <c:valAx>
        <c:axId val="9349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49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Lapas4!$G$19</c:f>
              <c:strCache>
                <c:ptCount val="1"/>
                <c:pt idx="0">
                  <c:v>Lietuva (matematika)</c:v>
                </c:pt>
              </c:strCache>
            </c:strRef>
          </c:tx>
          <c:invertIfNegative val="0"/>
          <c:cat>
            <c:numRef>
              <c:f>Lapas4!$F$20:$F$22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Lapas4!$G$20:$G$22</c:f>
              <c:numCache>
                <c:formatCode>General</c:formatCode>
                <c:ptCount val="3"/>
                <c:pt idx="0">
                  <c:v>5.88</c:v>
                </c:pt>
                <c:pt idx="1">
                  <c:v>5.59</c:v>
                </c:pt>
                <c:pt idx="2">
                  <c:v>5.7</c:v>
                </c:pt>
              </c:numCache>
            </c:numRef>
          </c:val>
        </c:ser>
        <c:ser>
          <c:idx val="1"/>
          <c:order val="1"/>
          <c:tx>
            <c:strRef>
              <c:f>Lapas4!$H$19</c:f>
              <c:strCache>
                <c:ptCount val="1"/>
                <c:pt idx="0">
                  <c:v>Panevėžio miestas (matematika) </c:v>
                </c:pt>
              </c:strCache>
            </c:strRef>
          </c:tx>
          <c:invertIfNegative val="0"/>
          <c:cat>
            <c:numRef>
              <c:f>Lapas4!$F$20:$F$22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Lapas4!$H$20:$H$22</c:f>
              <c:numCache>
                <c:formatCode>General</c:formatCode>
                <c:ptCount val="3"/>
                <c:pt idx="0">
                  <c:v>6.27</c:v>
                </c:pt>
                <c:pt idx="1">
                  <c:v>5.68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055680"/>
        <c:axId val="56057216"/>
        <c:axId val="0"/>
      </c:bar3DChart>
      <c:catAx>
        <c:axId val="560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057216"/>
        <c:crosses val="autoZero"/>
        <c:auto val="1"/>
        <c:lblAlgn val="ctr"/>
        <c:lblOffset val="100"/>
        <c:noMultiLvlLbl val="0"/>
      </c:catAx>
      <c:valAx>
        <c:axId val="560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055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0.24111</cdr:x>
      <cdr:y>0.01389</cdr:y>
    </cdr:from>
    <cdr:to>
      <cdr:x>0.82844</cdr:x>
      <cdr:y>0.12945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85900" y="38100"/>
          <a:ext cx="3619500" cy="31701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C5811-CC83-4044-A9A6-E06B9B5F72D5}" type="datetimeFigureOut">
              <a:rPr lang="lt-LT"/>
              <a:pPr>
                <a:defRPr/>
              </a:pPr>
              <a:t>2017.03.01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E458CF-E354-44E7-886F-AD4B762BCB3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893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4F5DB4-58DF-48B1-B58E-F1DB029C8DAD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F0E1B0-3E95-4789-B803-0821BA463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Derinama</a:t>
            </a:r>
            <a:r>
              <a:rPr lang="lt-LT" baseline="0" dirty="0" smtClean="0"/>
              <a:t> su mokyklos veiklos plano uždaviniais,  įsivertinimo/vertinimo rezultatais, standartizuotų testų duomenimis. Labai sumažėjusi „griūtis“  gruodžio pabaigoje.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0E1B0-3E95-4789-B803-0821BA463C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032A-CF63-44EB-AC64-D9066154F05F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51A0-E83B-4C31-99E0-E83E7DA71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7B0B-FAF9-43C5-A7A1-192BAF5CEE0C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0FDE-C35C-4F25-8AE7-F2CC70D01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81E4-4CBE-4952-838A-BF72ED0A3614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70C0-B2F2-415E-B927-FAFDA587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8824-0E9D-46F4-BADA-BB6F5B07FB0E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22F2-ED74-4445-80A5-7458421A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6348-6747-4CAF-A030-9F2074615DF1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CD22-318B-4A92-AAC0-BBB23A53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A7E5-C3A8-4CBC-A88A-DCA5855715F6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A004-F264-4358-8DC8-5C246127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70A3-C5A5-43F1-AC65-1D9130054EAF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FAA0-DA0B-4E87-9F2D-F94AE78E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743C-7541-451F-B771-4E179509E471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1C62-6725-4796-8F67-2D31DDA96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339-4D0F-4C29-9E76-F92A73F60CB2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44FB-E983-47ED-9F7F-5A8B9DDF8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D10C-E219-410E-921C-28E5566C773C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850D-79E4-4329-9348-4EECB57C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5047-85D8-43FD-8C06-C6EB01634C94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6904-0C59-4873-B85F-7EDB22E6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2F2105-29FB-4932-9BAA-9A6295AFE03B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738DE-022E-4CC8-9CA8-FA12876C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500063"/>
            <a:ext cx="7893050" cy="31003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lt-LT" sz="4000" b="1" dirty="0" smtClean="0"/>
              <a:t>Pedagogų kvalifikacijos tobulinimas  2017 m. </a:t>
            </a:r>
            <a:endParaRPr lang="lt-LT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78" y="3376246"/>
            <a:ext cx="2579076" cy="1630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dirty="0" smtClean="0">
                <a:solidFill>
                  <a:schemeClr val="accent2"/>
                </a:solidFill>
              </a:rPr>
              <a:t>Standartizuotų testų rezultatai 2016 m.  </a:t>
            </a:r>
            <a:endParaRPr lang="lt-LT" sz="2400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474" y="1600200"/>
            <a:ext cx="57790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Standartizuoti</a:t>
            </a:r>
            <a:r>
              <a:rPr lang="en-US" dirty="0"/>
              <a:t> </a:t>
            </a:r>
            <a:r>
              <a:rPr lang="en-US" dirty="0" err="1" smtClean="0"/>
              <a:t>testai</a:t>
            </a:r>
            <a:r>
              <a:rPr lang="en-US" dirty="0" smtClean="0"/>
              <a:t> 2016 m.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>
                <a:solidFill>
                  <a:schemeClr val="tx2"/>
                </a:solidFill>
              </a:rPr>
              <a:t>G</a:t>
            </a:r>
            <a:r>
              <a:rPr lang="lt-LT" b="1" dirty="0" smtClean="0">
                <a:solidFill>
                  <a:schemeClr val="tx2"/>
                </a:solidFill>
              </a:rPr>
              <a:t>eresni rezultatai nei 2015 m.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lt-LT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lt-LT" dirty="0" smtClean="0"/>
              <a:t>4 kl. – matematikos ir</a:t>
            </a:r>
            <a:r>
              <a:rPr lang="en-US" dirty="0" smtClean="0"/>
              <a:t> </a:t>
            </a:r>
            <a:r>
              <a:rPr lang="lt-LT" dirty="0" smtClean="0"/>
              <a:t>rašymo</a:t>
            </a:r>
            <a:r>
              <a:rPr lang="en-US" dirty="0" smtClean="0"/>
              <a:t>,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lt-LT" dirty="0" smtClean="0"/>
              <a:t>8 kl. –  skaitymo, gamtos mokslų, socialinių mokslų, patyčių situacijos. 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chemeClr val="accent2"/>
                </a:solidFill>
              </a:rPr>
              <a:t>Žemesni  rezultatai nei 2015 m.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- </a:t>
            </a:r>
            <a:r>
              <a:rPr lang="lt-LT" dirty="0" smtClean="0">
                <a:solidFill>
                  <a:schemeClr val="accent2"/>
                </a:solidFill>
              </a:rPr>
              <a:t>pridėtinės vertės  4 ir 8 kl.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endParaRPr lang="lt-LT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- </a:t>
            </a:r>
            <a:r>
              <a:rPr lang="lt-LT" dirty="0" smtClean="0">
                <a:solidFill>
                  <a:schemeClr val="accent2"/>
                </a:solidFill>
              </a:rPr>
              <a:t>mokyklos klimato ir patyčių situacijos  4 kl. 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916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63040" y="4487130"/>
            <a:ext cx="1113692" cy="491270"/>
          </a:xfrm>
        </p:spPr>
        <p:txBody>
          <a:bodyPr/>
          <a:lstStyle/>
          <a:p>
            <a:r>
              <a:rPr lang="en-US" sz="2000" dirty="0" smtClean="0"/>
              <a:t>2015 m. </a:t>
            </a:r>
            <a:endParaRPr lang="lt-LT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93" y="428897"/>
            <a:ext cx="6477000" cy="3000103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9393" y="3487615"/>
            <a:ext cx="6591300" cy="31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816" y="25714"/>
            <a:ext cx="1176630" cy="4938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30826" y="3244334"/>
            <a:ext cx="1072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2015 m.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8710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63040" y="4487130"/>
            <a:ext cx="1113692" cy="491270"/>
          </a:xfrm>
        </p:spPr>
        <p:txBody>
          <a:bodyPr/>
          <a:lstStyle/>
          <a:p>
            <a:r>
              <a:rPr lang="en-US" sz="2000" dirty="0" smtClean="0"/>
              <a:t>2015 m. </a:t>
            </a:r>
            <a:endParaRPr lang="lt-LT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21" y="32614"/>
            <a:ext cx="1176630" cy="4938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30826" y="3244334"/>
            <a:ext cx="1072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2015 m. </a:t>
            </a:r>
            <a:endParaRPr lang="lt-LT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7118" y="3613666"/>
            <a:ext cx="6296025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05" y="461108"/>
            <a:ext cx="6419850" cy="27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Standartizuoti</a:t>
            </a:r>
            <a:r>
              <a:rPr lang="en-US" sz="3200" b="1" dirty="0"/>
              <a:t> </a:t>
            </a:r>
            <a:r>
              <a:rPr lang="en-US" sz="3200" b="1" dirty="0" err="1"/>
              <a:t>testai</a:t>
            </a:r>
            <a:r>
              <a:rPr lang="en-US" sz="3200" b="1" dirty="0"/>
              <a:t> 2016 </a:t>
            </a:r>
            <a:r>
              <a:rPr lang="en-US" sz="3200" b="1" dirty="0" smtClean="0"/>
              <a:t>m.</a:t>
            </a:r>
            <a:endParaRPr lang="lt-LT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Maža SUP mokinių įtaka rezultatams  </a:t>
            </a:r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77" y="2459648"/>
            <a:ext cx="6324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76"/>
            <a:ext cx="8229600" cy="1073761"/>
          </a:xfrm>
        </p:spPr>
        <p:txBody>
          <a:bodyPr/>
          <a:lstStyle/>
          <a:p>
            <a:r>
              <a:rPr lang="lt-LT" sz="3200" b="1" dirty="0"/>
              <a:t>Maža SUP mokinių įtaka rezultatam</a:t>
            </a:r>
            <a:r>
              <a:rPr lang="lt-LT" sz="3200" dirty="0"/>
              <a:t>s 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840" y="1872456"/>
            <a:ext cx="63055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/>
              <a:t>Maža SUP mokinių įtaka rezultatams 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333" y="1686719"/>
            <a:ext cx="6610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2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/>
              <a:t>Dideli </a:t>
            </a:r>
            <a:r>
              <a:rPr lang="lt-LT" sz="3200" b="1" dirty="0"/>
              <a:t>skirtumai tarp berniukų ir mergaičių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415" y="2512546"/>
            <a:ext cx="3974937" cy="317019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5954" y="2512546"/>
            <a:ext cx="3343275" cy="2867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606" y="1483876"/>
            <a:ext cx="1176630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301" y="1483876"/>
            <a:ext cx="117663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/>
              <a:t>Dideli </a:t>
            </a:r>
            <a:r>
              <a:rPr lang="lt-LT" sz="3200" b="1" dirty="0"/>
              <a:t>skirtumai tarp berniukų ir mergaičių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06" y="1483876"/>
            <a:ext cx="1176630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01" y="1483876"/>
            <a:ext cx="1176630" cy="493819"/>
          </a:xfrm>
          <a:prstGeom prst="rect">
            <a:avLst/>
          </a:prstGeom>
        </p:spPr>
      </p:pic>
      <p:pic>
        <p:nvPicPr>
          <p:cNvPr id="10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2320131"/>
            <a:ext cx="3581400" cy="30861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88560" y="2515393"/>
            <a:ext cx="3286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/>
              <a:t>Dideli </a:t>
            </a:r>
            <a:r>
              <a:rPr lang="lt-LT" sz="3200" b="1" dirty="0"/>
              <a:t>skirtumai tarp berniukų ir mergaičių</a:t>
            </a:r>
            <a:r>
              <a:rPr lang="lt-LT" sz="32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06" y="1483876"/>
            <a:ext cx="1176630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01" y="1483876"/>
            <a:ext cx="1176630" cy="493819"/>
          </a:xfrm>
          <a:prstGeom prst="rect">
            <a:avLst/>
          </a:prstGeom>
        </p:spPr>
      </p:pic>
      <p:pic>
        <p:nvPicPr>
          <p:cNvPr id="8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28650" y="2405856"/>
            <a:ext cx="3695700" cy="29146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00637" y="2458244"/>
            <a:ext cx="31337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 smtClean="0"/>
              <a:t>2016 </a:t>
            </a:r>
            <a:r>
              <a:rPr lang="lt-LT" sz="2800" dirty="0" err="1" smtClean="0"/>
              <a:t>m</a:t>
            </a:r>
            <a:r>
              <a:rPr lang="lt-LT" sz="2800" dirty="0" smtClean="0"/>
              <a:t>. statistika </a:t>
            </a:r>
            <a:endParaRPr lang="lt-LT" sz="28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09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 smtClean="0">
                <a:solidFill>
                  <a:schemeClr val="accent2"/>
                </a:solidFill>
              </a:rPr>
              <a:t>Dideli </a:t>
            </a:r>
            <a:r>
              <a:rPr lang="lt-LT" sz="3200" b="1" dirty="0">
                <a:solidFill>
                  <a:schemeClr val="accent2"/>
                </a:solidFill>
              </a:rPr>
              <a:t>skirtumai tarp berniukų ir mergaičių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06" y="1483876"/>
            <a:ext cx="1176630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01" y="1483876"/>
            <a:ext cx="1176630" cy="49381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67300" y="2472531"/>
            <a:ext cx="3200400" cy="2781300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33425" y="2296319"/>
            <a:ext cx="3486150" cy="3133725"/>
          </a:xfrm>
        </p:spPr>
      </p:pic>
    </p:spTree>
    <p:extLst>
      <p:ext uri="{BB962C8B-B14F-4D97-AF65-F5344CB8AC3E}">
        <p14:creationId xmlns:p14="http://schemas.microsoft.com/office/powerpoint/2010/main" val="425852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2"/>
                </a:solidFill>
              </a:rPr>
              <a:t>Skaitymas ir matematika</a:t>
            </a:r>
            <a:endParaRPr lang="lt-LT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276" y="1653015"/>
            <a:ext cx="648652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25" y="3183548"/>
            <a:ext cx="6677025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4723606"/>
            <a:ext cx="3333750" cy="149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721" y="4838150"/>
            <a:ext cx="3438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1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PUP (lietuvių kalba) </a:t>
            </a:r>
            <a:endParaRPr lang="lt-LT" dirty="0"/>
          </a:p>
        </p:txBody>
      </p:sp>
      <p:graphicFrame>
        <p:nvGraphicFramePr>
          <p:cNvPr id="11" name="Turinio vietos rezervavimo ženklas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25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PUP (</a:t>
            </a:r>
            <a:r>
              <a:rPr lang="en-US" dirty="0" smtClean="0"/>
              <a:t>m</a:t>
            </a:r>
            <a:r>
              <a:rPr lang="lt-LT" dirty="0" smtClean="0"/>
              <a:t>atematika) </a:t>
            </a:r>
            <a:endParaRPr lang="lt-LT" dirty="0"/>
          </a:p>
        </p:txBody>
      </p:sp>
      <p:graphicFrame>
        <p:nvGraphicFramePr>
          <p:cNvPr id="8" name="Turinio vietos rezervavimo ženklas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30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2017 </a:t>
            </a:r>
            <a:r>
              <a:rPr lang="lt-LT" dirty="0" err="1" smtClean="0"/>
              <a:t>m</a:t>
            </a:r>
            <a:r>
              <a:rPr lang="lt-LT" dirty="0" smtClean="0"/>
              <a:t>. planai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199" y="1771845"/>
            <a:ext cx="4977685" cy="4354318"/>
          </a:xfrm>
        </p:spPr>
        <p:txBody>
          <a:bodyPr/>
          <a:lstStyle/>
          <a:p>
            <a:r>
              <a:rPr lang="en-US" sz="2400" dirty="0" err="1" smtClean="0"/>
              <a:t>Stiprinti</a:t>
            </a:r>
            <a:r>
              <a:rPr lang="en-US" sz="2400" dirty="0" smtClean="0"/>
              <a:t> m</a:t>
            </a:r>
            <a:r>
              <a:rPr lang="lt-LT" sz="2400" dirty="0" smtClean="0"/>
              <a:t>etodin</a:t>
            </a:r>
            <a:r>
              <a:rPr lang="lt-LT" sz="2400" dirty="0"/>
              <a:t>ę</a:t>
            </a:r>
            <a:r>
              <a:rPr lang="lt-LT" sz="2400" dirty="0" smtClean="0"/>
              <a:t> veiklą</a:t>
            </a:r>
          </a:p>
          <a:p>
            <a:r>
              <a:rPr lang="lt-LT" sz="2400" dirty="0" smtClean="0"/>
              <a:t>Stiprinti/tobulinti grįžtamąjį ryšį </a:t>
            </a:r>
            <a:r>
              <a:rPr lang="lt-LT" sz="2400" dirty="0"/>
              <a:t>apie </a:t>
            </a:r>
            <a:r>
              <a:rPr lang="lt-LT" sz="2400" dirty="0" smtClean="0"/>
              <a:t>kvalifikacijos </a:t>
            </a:r>
            <a:r>
              <a:rPr lang="lt-LT" sz="2400" dirty="0"/>
              <a:t>tobulinimo </a:t>
            </a:r>
            <a:r>
              <a:rPr lang="lt-LT" sz="2400" dirty="0" smtClean="0"/>
              <a:t>renginius (Semiplius veiksmingesnis panaudojimas )</a:t>
            </a:r>
          </a:p>
          <a:p>
            <a:r>
              <a:rPr lang="lt-LT" sz="2400" dirty="0" smtClean="0"/>
              <a:t>Aktyvinti mokyklų geriausios  patirties sklaidą  („Atvirų durų popietės“)</a:t>
            </a:r>
          </a:p>
          <a:p>
            <a:r>
              <a:rPr lang="lt-LT" sz="2400" dirty="0" smtClean="0"/>
              <a:t>Organizuoti metų metodinį renginį</a:t>
            </a:r>
          </a:p>
          <a:p>
            <a:r>
              <a:rPr lang="lt-LT" sz="2400" dirty="0" smtClean="0"/>
              <a:t>Giliau aptarti 13 klasės pamokas</a:t>
            </a:r>
            <a:endParaRPr lang="lt-LT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65" y="1771845"/>
            <a:ext cx="2858655" cy="2963473"/>
          </a:xfrm>
        </p:spPr>
      </p:pic>
    </p:spTree>
    <p:extLst>
      <p:ext uri="{BB962C8B-B14F-4D97-AF65-F5344CB8AC3E}">
        <p14:creationId xmlns:p14="http://schemas.microsoft.com/office/powerpoint/2010/main" val="2718901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/>
              <a:t>Metodinės veiklos </a:t>
            </a:r>
            <a:r>
              <a:rPr lang="lt-LT" sz="3200" b="1" dirty="0" smtClean="0"/>
              <a:t>stiprinimas</a:t>
            </a:r>
            <a:endParaRPr lang="lt-LT" sz="3200" b="1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 smtClean="0"/>
              <a:t>???</a:t>
            </a:r>
          </a:p>
          <a:p>
            <a:pPr marL="0" indent="0">
              <a:buNone/>
            </a:pPr>
            <a:r>
              <a:rPr lang="lt-LT" sz="3200" dirty="0" smtClean="0"/>
              <a:t>Fragmentiškas  ar formalus  dalies mokytojų dalyvavimas metodinėje veikloje (gerosios patirties sklaida, dalykiniai seminarai...)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solidFill>
                  <a:schemeClr val="tx2"/>
                </a:solidFill>
              </a:rPr>
              <a:t>3 žingsniai, kurie </a:t>
            </a:r>
            <a:r>
              <a:rPr lang="lt-LT" dirty="0" smtClean="0">
                <a:solidFill>
                  <a:schemeClr val="tx2"/>
                </a:solidFill>
              </a:rPr>
              <a:t>paskatintų mokytojus aktyviau dalyvauti metodinėje veikloje: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1.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2.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4012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dirty="0"/>
              <a:t>Metų </a:t>
            </a:r>
            <a:r>
              <a:rPr lang="lt-LT" sz="3200" b="1" dirty="0" smtClean="0"/>
              <a:t>metodinio renginio </a:t>
            </a:r>
            <a:r>
              <a:rPr lang="lt-LT" sz="3200" b="1" dirty="0"/>
              <a:t>organizavimas </a:t>
            </a:r>
            <a:br>
              <a:rPr lang="lt-LT" sz="3200" b="1" dirty="0"/>
            </a:br>
            <a:endParaRPr lang="lt-LT" sz="32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3200" b="1" dirty="0" smtClean="0"/>
              <a:t>???</a:t>
            </a:r>
          </a:p>
          <a:p>
            <a:pPr marL="0" indent="0">
              <a:buNone/>
            </a:pPr>
            <a:r>
              <a:rPr lang="lt-LT" sz="3200" dirty="0" smtClean="0"/>
              <a:t>Išgrynintas Panevėžio pedagogų kvalifikacijos tobulinimo prioritetas – </a:t>
            </a:r>
            <a:r>
              <a:rPr lang="lt-LT" sz="3200" b="1" dirty="0" smtClean="0">
                <a:solidFill>
                  <a:schemeClr val="tx2"/>
                </a:solidFill>
              </a:rPr>
              <a:t>aktyvus mokinių mokymasis ir išmokimas pamokoje</a:t>
            </a:r>
            <a:endParaRPr lang="lt-LT" sz="3200" b="1" dirty="0">
              <a:solidFill>
                <a:schemeClr val="tx2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Kokios veiklos būtų įdomios mokytojams ir paskatintų juos veikti ?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1.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2.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</a:rPr>
              <a:t>3. </a:t>
            </a:r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4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 smtClean="0"/>
              <a:t>2016 </a:t>
            </a:r>
            <a:r>
              <a:rPr lang="lt-LT" sz="2800" dirty="0" err="1" smtClean="0"/>
              <a:t>m</a:t>
            </a:r>
            <a:r>
              <a:rPr lang="lt-LT" sz="2800" dirty="0" smtClean="0"/>
              <a:t>. statistika</a:t>
            </a:r>
            <a:endParaRPr lang="lt-LT" sz="28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97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 smtClean="0"/>
              <a:t>2016 </a:t>
            </a:r>
            <a:r>
              <a:rPr lang="lt-LT" sz="2800" dirty="0" err="1" smtClean="0"/>
              <a:t>m</a:t>
            </a:r>
            <a:r>
              <a:rPr lang="lt-LT" sz="2800" dirty="0" smtClean="0"/>
              <a:t>. statistika </a:t>
            </a:r>
            <a:endParaRPr lang="lt-LT" sz="28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864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 smtClean="0"/>
              <a:t>2016 </a:t>
            </a:r>
            <a:r>
              <a:rPr lang="lt-LT" sz="2800" dirty="0" err="1" smtClean="0"/>
              <a:t>m</a:t>
            </a:r>
            <a:r>
              <a:rPr lang="lt-LT" sz="2800" dirty="0" smtClean="0"/>
              <a:t>. statistika </a:t>
            </a:r>
            <a:endParaRPr lang="lt-LT" sz="28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64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 smtClean="0"/>
              <a:t>2016 </a:t>
            </a:r>
            <a:r>
              <a:rPr lang="lt-LT" sz="2800" dirty="0" err="1" smtClean="0"/>
              <a:t>m</a:t>
            </a:r>
            <a:r>
              <a:rPr lang="lt-LT" sz="2800" dirty="0" smtClean="0"/>
              <a:t>. statistika </a:t>
            </a:r>
            <a:endParaRPr lang="lt-LT" sz="2800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09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>
                <a:solidFill>
                  <a:srgbClr val="FF0000"/>
                </a:solidFill>
              </a:rPr>
              <a:t>Temos, kurioms mažai skyrėme dėmesio: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1"/>
          </p:nvPr>
        </p:nvSpPr>
        <p:spPr>
          <a:xfrm>
            <a:off x="457200" y="1262130"/>
            <a:ext cx="4038600" cy="486403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2015 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  <a:endParaRPr lang="lt-LT" dirty="0"/>
          </a:p>
          <a:p>
            <a:r>
              <a:rPr lang="lt-LT" sz="2400" dirty="0"/>
              <a:t>refleksija, </a:t>
            </a:r>
            <a:r>
              <a:rPr lang="lt-LT" sz="2400" dirty="0" smtClean="0"/>
              <a:t>reflektavimas</a:t>
            </a:r>
            <a:endParaRPr lang="lt-LT" sz="2400" dirty="0"/>
          </a:p>
          <a:p>
            <a:r>
              <a:rPr lang="lt-LT" sz="2400" dirty="0" smtClean="0"/>
              <a:t>diferencijavimas</a:t>
            </a:r>
            <a:endParaRPr lang="lt-LT" sz="2400" dirty="0"/>
          </a:p>
          <a:p>
            <a:r>
              <a:rPr lang="lt-LT" sz="2400" dirty="0"/>
              <a:t>individualios mokinio pažangos stebėjimas, fiksavimas, pamatavimas </a:t>
            </a:r>
            <a:r>
              <a:rPr lang="lt-LT" sz="2400" dirty="0" smtClean="0"/>
              <a:t>pamokoje</a:t>
            </a:r>
            <a:endParaRPr lang="lt-LT" sz="2400" dirty="0"/>
          </a:p>
          <a:p>
            <a:r>
              <a:rPr lang="lt-LT" sz="2400" dirty="0"/>
              <a:t>žemų pasiekimų mokinių </a:t>
            </a:r>
            <a:r>
              <a:rPr lang="lt-LT" sz="2400" dirty="0" smtClean="0"/>
              <a:t>ugdymas</a:t>
            </a:r>
            <a:endParaRPr lang="lt-LT" sz="2400" dirty="0"/>
          </a:p>
          <a:p>
            <a:r>
              <a:rPr lang="lt-LT" sz="2400" dirty="0"/>
              <a:t>dviejų lygmenų  pamokų uždaviniai ir nuoseklus strategijų mokymas(is</a:t>
            </a:r>
            <a:r>
              <a:rPr lang="lt-LT" sz="2400" dirty="0" smtClean="0"/>
              <a:t>)</a:t>
            </a:r>
            <a:endParaRPr lang="lt-LT" sz="2400" dirty="0"/>
          </a:p>
          <a:p>
            <a:r>
              <a:rPr lang="lt-LT" sz="2400" dirty="0"/>
              <a:t>bendras raštingumas 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>
          <a:xfrm>
            <a:off x="4648200" y="1262130"/>
            <a:ext cx="4038600" cy="486403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2016 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</a:p>
          <a:p>
            <a:r>
              <a:rPr lang="lt-LT" sz="2400" dirty="0"/>
              <a:t>refleksija, </a:t>
            </a:r>
            <a:r>
              <a:rPr lang="lt-LT" sz="2400" dirty="0" smtClean="0"/>
              <a:t>reflektavimas</a:t>
            </a:r>
          </a:p>
          <a:p>
            <a:r>
              <a:rPr lang="lt-LT" sz="2400" dirty="0"/>
              <a:t>a</a:t>
            </a:r>
            <a:r>
              <a:rPr lang="lt-LT" sz="2400" dirty="0" smtClean="0"/>
              <a:t>nkstyvojo amžiaus vaikų ugdymas</a:t>
            </a:r>
          </a:p>
          <a:p>
            <a:r>
              <a:rPr lang="lt-LT" sz="2400" dirty="0"/>
              <a:t>p</a:t>
            </a:r>
            <a:r>
              <a:rPr lang="lt-LT" sz="2400" dirty="0" smtClean="0"/>
              <a:t>edagogo veiklos vertinimas</a:t>
            </a:r>
          </a:p>
          <a:p>
            <a:r>
              <a:rPr lang="lt-LT" sz="2400" dirty="0"/>
              <a:t>i</a:t>
            </a:r>
            <a:r>
              <a:rPr lang="lt-LT" sz="2400" dirty="0" smtClean="0"/>
              <a:t>ndividualios pažangos </a:t>
            </a:r>
            <a:r>
              <a:rPr lang="lt-LT" sz="2400" dirty="0"/>
              <a:t>stebėjimas, fiksavimas, </a:t>
            </a:r>
            <a:r>
              <a:rPr lang="lt-LT" sz="2400" dirty="0" smtClean="0"/>
              <a:t>pamatavimas</a:t>
            </a:r>
            <a:r>
              <a:rPr lang="en-US" sz="2400" dirty="0" smtClean="0"/>
              <a:t> </a:t>
            </a:r>
            <a:r>
              <a:rPr lang="lt-LT" sz="2400" dirty="0" smtClean="0"/>
              <a:t>pamokoje/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lt-LT" sz="2400" dirty="0" smtClean="0"/>
              <a:t>veikloje </a:t>
            </a:r>
          </a:p>
          <a:p>
            <a:r>
              <a:rPr lang="lt-LT" sz="2400" dirty="0"/>
              <a:t>k</a:t>
            </a:r>
            <a:r>
              <a:rPr lang="lt-LT" sz="2400" dirty="0" smtClean="0"/>
              <a:t>olegialus grįžtamasis ryšys </a:t>
            </a:r>
          </a:p>
          <a:p>
            <a:r>
              <a:rPr lang="lt-LT" sz="2400" dirty="0"/>
              <a:t>o</a:t>
            </a:r>
            <a:r>
              <a:rPr lang="lt-LT" sz="2400" dirty="0" smtClean="0"/>
              <a:t>rganizacijos kultūra</a:t>
            </a:r>
          </a:p>
          <a:p>
            <a:endParaRPr lang="lt-LT" sz="2400" dirty="0" smtClean="0"/>
          </a:p>
          <a:p>
            <a:pPr marL="0" indent="0">
              <a:buNone/>
            </a:pPr>
            <a:endParaRPr lang="lt-LT" sz="2400" dirty="0" smtClean="0"/>
          </a:p>
          <a:p>
            <a:pPr marL="0" indent="0">
              <a:buNone/>
            </a:pPr>
            <a:endParaRPr lang="lt-LT" sz="2400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0680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2016 </a:t>
            </a:r>
            <a:r>
              <a:rPr lang="lt-LT" dirty="0" err="1" smtClean="0"/>
              <a:t>m</a:t>
            </a:r>
            <a:r>
              <a:rPr lang="lt-LT" dirty="0" smtClean="0"/>
              <a:t>. sėkmės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888"/>
            <a:ext cx="4038600" cy="49942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lt-LT" dirty="0" smtClean="0"/>
          </a:p>
          <a:p>
            <a:r>
              <a:rPr lang="lt-LT" sz="2400" dirty="0" smtClean="0"/>
              <a:t>Išsigrynintas ir aptartas 2017-2018 </a:t>
            </a:r>
            <a:r>
              <a:rPr lang="lt-LT" sz="2400" dirty="0" err="1" smtClean="0"/>
              <a:t>m</a:t>
            </a:r>
            <a:r>
              <a:rPr lang="lt-LT" sz="2400" dirty="0" smtClean="0"/>
              <a:t>. pedagogų kvalifikacijos tobulinimo prioritetas </a:t>
            </a:r>
          </a:p>
          <a:p>
            <a:r>
              <a:rPr lang="lt-LT" sz="2400" dirty="0" smtClean="0"/>
              <a:t>Pamokų 13</a:t>
            </a:r>
            <a:r>
              <a:rPr lang="en-US" sz="2400" dirty="0" smtClean="0"/>
              <a:t>-</a:t>
            </a:r>
            <a:r>
              <a:rPr lang="lt-LT" sz="2400" dirty="0" smtClean="0"/>
              <a:t>ai klasei idėja </a:t>
            </a:r>
            <a:endParaRPr lang="lt-LT" sz="2400" dirty="0"/>
          </a:p>
          <a:p>
            <a:r>
              <a:rPr lang="lt-LT" sz="2400" dirty="0" smtClean="0"/>
              <a:t>Tradicija tampantis renginys mokytojams senjorams</a:t>
            </a:r>
          </a:p>
          <a:p>
            <a:r>
              <a:rPr lang="lt-LT" sz="2400" dirty="0" smtClean="0"/>
              <a:t>Nuoseklesnis mokyklų bendruomenių profesinis tobulėjimas</a:t>
            </a:r>
          </a:p>
          <a:p>
            <a:r>
              <a:rPr lang="lt-LT" sz="2400" dirty="0" err="1" smtClean="0"/>
              <a:t>Semiplius</a:t>
            </a:r>
            <a:r>
              <a:rPr lang="lt-LT" sz="2400" dirty="0" smtClean="0"/>
              <a:t> sistemos naudojimas </a:t>
            </a:r>
          </a:p>
          <a:p>
            <a:pPr marL="0" indent="0">
              <a:buNone/>
            </a:pPr>
            <a:endParaRPr lang="lt-LT" sz="2000" dirty="0" smtClean="0"/>
          </a:p>
          <a:p>
            <a:endParaRPr lang="lt-LT" sz="2000" dirty="0" smtClean="0"/>
          </a:p>
          <a:p>
            <a:pPr marL="0" indent="0">
              <a:buNone/>
            </a:pPr>
            <a:endParaRPr lang="lt-LT" sz="2000" dirty="0" smtClean="0"/>
          </a:p>
          <a:p>
            <a:pPr algn="ctr">
              <a:buFont typeface="Arial" charset="0"/>
              <a:buNone/>
            </a:pPr>
            <a:endParaRPr lang="lt-LT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1508369"/>
            <a:ext cx="2987187" cy="3545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Kontekstas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199" y="2009104"/>
            <a:ext cx="4810259" cy="4117059"/>
          </a:xfrm>
        </p:spPr>
        <p:txBody>
          <a:bodyPr/>
          <a:lstStyle/>
          <a:p>
            <a:r>
              <a:rPr lang="lt-LT" sz="3600" dirty="0" smtClean="0"/>
              <a:t>Standartizuoti testai</a:t>
            </a:r>
            <a:endParaRPr lang="en-US" sz="3600" dirty="0" smtClean="0"/>
          </a:p>
          <a:p>
            <a:endParaRPr lang="lt-LT" sz="3600" dirty="0" smtClean="0"/>
          </a:p>
          <a:p>
            <a:r>
              <a:rPr lang="lt-LT" sz="3600" dirty="0" smtClean="0"/>
              <a:t>PUP</a:t>
            </a:r>
            <a:endParaRPr lang="en-US" sz="3600" dirty="0" smtClean="0"/>
          </a:p>
          <a:p>
            <a:pPr marL="0" indent="0">
              <a:buNone/>
            </a:pPr>
            <a:endParaRPr lang="lt-LT" sz="3600" dirty="0" smtClean="0"/>
          </a:p>
          <a:p>
            <a:r>
              <a:rPr lang="lt-LT" sz="3600" dirty="0" smtClean="0"/>
              <a:t>Brandos egzaminai</a:t>
            </a:r>
          </a:p>
          <a:p>
            <a:endParaRPr lang="lt-LT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56" y="1513937"/>
            <a:ext cx="2858655" cy="2963473"/>
          </a:xfrm>
        </p:spPr>
      </p:pic>
    </p:spTree>
    <p:extLst>
      <p:ext uri="{BB962C8B-B14F-4D97-AF65-F5344CB8AC3E}">
        <p14:creationId xmlns:p14="http://schemas.microsoft.com/office/powerpoint/2010/main" val="415332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4694</TotalTime>
  <Words>418</Words>
  <Application>Microsoft Office PowerPoint</Application>
  <PresentationFormat>Demonstracija ekrane (4:3)</PresentationFormat>
  <Paragraphs>89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27" baseType="lpstr">
      <vt:lpstr>Office Theme</vt:lpstr>
      <vt:lpstr> Pedagogų kvalifikacijos tobulinimas  2017 m. </vt:lpstr>
      <vt:lpstr>2016 m. statistika </vt:lpstr>
      <vt:lpstr>2016 m. statistika</vt:lpstr>
      <vt:lpstr>2016 m. statistika </vt:lpstr>
      <vt:lpstr>2016 m. statistika </vt:lpstr>
      <vt:lpstr>2016 m. statistika </vt:lpstr>
      <vt:lpstr>Temos, kurioms mažai skyrėme dėmesio:</vt:lpstr>
      <vt:lpstr>2016 m. sėkmės </vt:lpstr>
      <vt:lpstr>Kontekstas </vt:lpstr>
      <vt:lpstr>Standartizuotų testų rezultatai 2016 m.  </vt:lpstr>
      <vt:lpstr>Standartizuoti testai 2016 m.</vt:lpstr>
      <vt:lpstr>2015 m. </vt:lpstr>
      <vt:lpstr>2015 m. </vt:lpstr>
      <vt:lpstr>Standartizuoti testai 2016 m.</vt:lpstr>
      <vt:lpstr>Maža SUP mokinių įtaka rezultatams   </vt:lpstr>
      <vt:lpstr>Maža SUP mokinių įtaka rezultatams   </vt:lpstr>
      <vt:lpstr>Dideli skirtumai tarp berniukų ir mergaičių </vt:lpstr>
      <vt:lpstr>Dideli skirtumai tarp berniukų ir mergaičių </vt:lpstr>
      <vt:lpstr>Dideli skirtumai tarp berniukų ir mergaičių </vt:lpstr>
      <vt:lpstr>Dideli skirtumai tarp berniukų ir mergaičių </vt:lpstr>
      <vt:lpstr>Skaitymas ir matematika</vt:lpstr>
      <vt:lpstr>PUP (lietuvių kalba) </vt:lpstr>
      <vt:lpstr>PUP (matematika) </vt:lpstr>
      <vt:lpstr>2017 m. planai</vt:lpstr>
      <vt:lpstr>Metodinės veiklos stiprinimas</vt:lpstr>
      <vt:lpstr>Metų metodinio renginio organizavimas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Neformalus suaugusiųjų mokymasis</dc:title>
  <dc:creator>Aurimas M Juozaitis</dc:creator>
  <cp:lastModifiedBy>Asta</cp:lastModifiedBy>
  <cp:revision>131</cp:revision>
  <cp:lastPrinted>2015-10-19T07:25:09Z</cp:lastPrinted>
  <dcterms:created xsi:type="dcterms:W3CDTF">2015-09-08T12:16:25Z</dcterms:created>
  <dcterms:modified xsi:type="dcterms:W3CDTF">2017-03-01T11:23:57Z</dcterms:modified>
</cp:coreProperties>
</file>